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Lst>
  <p:notesMasterIdLst>
    <p:notesMasterId r:id="rId84"/>
  </p:notesMasterIdLst>
  <p:handoutMasterIdLst>
    <p:handoutMasterId r:id="rId85"/>
  </p:handoutMasterIdLst>
  <p:sldIdLst>
    <p:sldId id="490" r:id="rId2"/>
    <p:sldId id="512" r:id="rId3"/>
    <p:sldId id="513" r:id="rId4"/>
    <p:sldId id="514" r:id="rId5"/>
    <p:sldId id="515" r:id="rId6"/>
    <p:sldId id="516" r:id="rId7"/>
    <p:sldId id="517" r:id="rId8"/>
    <p:sldId id="518" r:id="rId9"/>
    <p:sldId id="519" r:id="rId10"/>
    <p:sldId id="572" r:id="rId11"/>
    <p:sldId id="573" r:id="rId12"/>
    <p:sldId id="574" r:id="rId13"/>
    <p:sldId id="575" r:id="rId14"/>
    <p:sldId id="576" r:id="rId15"/>
    <p:sldId id="577" r:id="rId16"/>
    <p:sldId id="578" r:id="rId17"/>
    <p:sldId id="579" r:id="rId18"/>
    <p:sldId id="580" r:id="rId19"/>
    <p:sldId id="581" r:id="rId20"/>
    <p:sldId id="582" r:id="rId21"/>
    <p:sldId id="529" r:id="rId22"/>
    <p:sldId id="530" r:id="rId23"/>
    <p:sldId id="533" r:id="rId24"/>
    <p:sldId id="534" r:id="rId25"/>
    <p:sldId id="583" r:id="rId26"/>
    <p:sldId id="535" r:id="rId27"/>
    <p:sldId id="584" r:id="rId28"/>
    <p:sldId id="538" r:id="rId29"/>
    <p:sldId id="539" r:id="rId30"/>
    <p:sldId id="540" r:id="rId31"/>
    <p:sldId id="541" r:id="rId32"/>
    <p:sldId id="617" r:id="rId33"/>
    <p:sldId id="618" r:id="rId34"/>
    <p:sldId id="619" r:id="rId35"/>
    <p:sldId id="620" r:id="rId36"/>
    <p:sldId id="621" r:id="rId37"/>
    <p:sldId id="545" r:id="rId38"/>
    <p:sldId id="622" r:id="rId39"/>
    <p:sldId id="551" r:id="rId40"/>
    <p:sldId id="585" r:id="rId41"/>
    <p:sldId id="553" r:id="rId42"/>
    <p:sldId id="586" r:id="rId43"/>
    <p:sldId id="587" r:id="rId44"/>
    <p:sldId id="588" r:id="rId45"/>
    <p:sldId id="591" r:id="rId46"/>
    <p:sldId id="593" r:id="rId47"/>
    <p:sldId id="592" r:id="rId48"/>
    <p:sldId id="624" r:id="rId49"/>
    <p:sldId id="554" r:id="rId50"/>
    <p:sldId id="555" r:id="rId51"/>
    <p:sldId id="556" r:id="rId52"/>
    <p:sldId id="557" r:id="rId53"/>
    <p:sldId id="558" r:id="rId54"/>
    <p:sldId id="623" r:id="rId55"/>
    <p:sldId id="560" r:id="rId56"/>
    <p:sldId id="562" r:id="rId57"/>
    <p:sldId id="563" r:id="rId58"/>
    <p:sldId id="594" r:id="rId59"/>
    <p:sldId id="595" r:id="rId60"/>
    <p:sldId id="565" r:id="rId61"/>
    <p:sldId id="598" r:id="rId62"/>
    <p:sldId id="599" r:id="rId63"/>
    <p:sldId id="566" r:id="rId64"/>
    <p:sldId id="600" r:id="rId65"/>
    <p:sldId id="596" r:id="rId66"/>
    <p:sldId id="604" r:id="rId67"/>
    <p:sldId id="605" r:id="rId68"/>
    <p:sldId id="606" r:id="rId69"/>
    <p:sldId id="608" r:id="rId70"/>
    <p:sldId id="611" r:id="rId71"/>
    <p:sldId id="613" r:id="rId72"/>
    <p:sldId id="612" r:id="rId73"/>
    <p:sldId id="614" r:id="rId74"/>
    <p:sldId id="615" r:id="rId75"/>
    <p:sldId id="597" r:id="rId76"/>
    <p:sldId id="601" r:id="rId77"/>
    <p:sldId id="603" r:id="rId78"/>
    <p:sldId id="610" r:id="rId79"/>
    <p:sldId id="570" r:id="rId80"/>
    <p:sldId id="571" r:id="rId81"/>
    <p:sldId id="510" r:id="rId82"/>
    <p:sldId id="511" r:id="rId83"/>
  </p:sldIdLst>
  <p:sldSz cx="12192000" cy="6858000"/>
  <p:notesSz cx="6797675" cy="9926638"/>
  <p:custDataLst>
    <p:tags r:id="rId8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8299"/>
    <a:srgbClr val="FF9900"/>
    <a:srgbClr val="EF0000"/>
    <a:srgbClr val="D1D7DA"/>
    <a:srgbClr val="9DAFCC"/>
    <a:srgbClr val="ED53D7"/>
    <a:srgbClr val="4B5669"/>
    <a:srgbClr val="FFFFFF"/>
    <a:srgbClr val="2D76AD"/>
    <a:srgbClr val="215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3" autoAdjust="0"/>
    <p:restoredTop sz="92551" autoAdjust="0"/>
  </p:normalViewPr>
  <p:slideViewPr>
    <p:cSldViewPr snapToObjects="1" showGuides="1">
      <p:cViewPr varScale="1">
        <p:scale>
          <a:sx n="116" d="100"/>
          <a:sy n="116" d="100"/>
        </p:scale>
        <p:origin x="138" y="144"/>
      </p:cViewPr>
      <p:guideLst/>
    </p:cSldViewPr>
  </p:slideViewPr>
  <p:outlineViewPr>
    <p:cViewPr>
      <p:scale>
        <a:sx n="33" d="100"/>
        <a:sy n="33" d="100"/>
      </p:scale>
      <p:origin x="0" y="-61086"/>
    </p:cViewPr>
  </p:outlin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79" d="100"/>
          <a:sy n="79" d="100"/>
        </p:scale>
        <p:origin x="3900"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smtClean="0"/>
              <a:t>Text der Kopfzeile</a:t>
            </a:r>
            <a:endParaRPr lang="de-DE"/>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04.03.2021</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smtClean="0"/>
              <a:t>Text der Fußzeile</a:t>
            </a:r>
            <a:endParaRPr lang="de-DE"/>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‹Nr.›</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‹Nr.›</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04.03.2021</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smtClean="0"/>
              <a:t>Text der Fußzeile</a:t>
            </a:r>
            <a:endParaRPr lang="de-DE"/>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B280112D-8454-448C-8A04-1F3237E367D5}" type="slidenum">
              <a:rPr lang="de-DE" smtClean="0"/>
              <a:pPr/>
              <a:t>1</a:t>
            </a:fld>
            <a:endParaRPr lang="de-DE" dirty="0"/>
          </a:p>
        </p:txBody>
      </p:sp>
      <p:sp>
        <p:nvSpPr>
          <p:cNvPr id="6" name="Datumsplatzhalter 5"/>
          <p:cNvSpPr>
            <a:spLocks noGrp="1"/>
          </p:cNvSpPr>
          <p:nvPr>
            <p:ph type="dt" idx="11"/>
          </p:nvPr>
        </p:nvSpPr>
        <p:spPr/>
        <p:txBody>
          <a:bodyPr/>
          <a:lstStyle/>
          <a:p>
            <a:fld id="{205C729D-E78E-4966-9400-1CAB7A9827B3}" type="datetime1">
              <a:rPr lang="de-DE" smtClean="0"/>
              <a:pPr/>
              <a:t>04.03.2021</a:t>
            </a:fld>
            <a:endParaRPr lang="de-DE"/>
          </a:p>
        </p:txBody>
      </p:sp>
      <p:sp>
        <p:nvSpPr>
          <p:cNvPr id="7" name="Fußzeilenplatzhalter 6"/>
          <p:cNvSpPr>
            <a:spLocks noGrp="1"/>
          </p:cNvSpPr>
          <p:nvPr>
            <p:ph type="ftr" sz="quarter" idx="12"/>
          </p:nvPr>
        </p:nvSpPr>
        <p:spPr/>
        <p:txBody>
          <a:bodyPr/>
          <a:lstStyle/>
          <a:p>
            <a:r>
              <a:rPr lang="de-DE" smtClean="0"/>
              <a:t>Text der Fußzeile</a:t>
            </a:r>
            <a:endParaRPr lang="de-DE"/>
          </a:p>
        </p:txBody>
      </p:sp>
      <p:sp>
        <p:nvSpPr>
          <p:cNvPr id="20" name="Folienbildplatzhalter 19"/>
          <p:cNvSpPr>
            <a:spLocks noGrp="1" noRot="1" noChangeAspect="1"/>
          </p:cNvSpPr>
          <p:nvPr>
            <p:ph type="sldImg"/>
          </p:nvPr>
        </p:nvSpPr>
        <p:spPr>
          <a:xfrm>
            <a:off x="0" y="0"/>
            <a:ext cx="6796088" cy="3822700"/>
          </a:xfrm>
        </p:spPr>
      </p:sp>
      <p:sp>
        <p:nvSpPr>
          <p:cNvPr id="21" name="Notizenplatzhalter 20"/>
          <p:cNvSpPr>
            <a:spLocks noGrp="1"/>
          </p:cNvSpPr>
          <p:nvPr>
            <p:ph type="body" idx="1"/>
          </p:nvPr>
        </p:nvSpPr>
        <p:spPr/>
        <p:txBody>
          <a:bodyPr/>
          <a:lstStyle/>
          <a:p>
            <a:endParaRPr lang="de-DE"/>
          </a:p>
        </p:txBody>
      </p:sp>
    </p:spTree>
    <p:extLst>
      <p:ext uri="{BB962C8B-B14F-4D97-AF65-F5344CB8AC3E}">
        <p14:creationId xmlns:p14="http://schemas.microsoft.com/office/powerpoint/2010/main" val="24432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10</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447729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11</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1249193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12</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922924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13</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5521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14</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2435377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15</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373949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16</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1686312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17</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1923441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18</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1135888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19</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183175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2</a:t>
            </a:fld>
            <a:endParaRPr lang="de-DE"/>
          </a:p>
        </p:txBody>
      </p:sp>
    </p:spTree>
    <p:extLst>
      <p:ext uri="{BB962C8B-B14F-4D97-AF65-F5344CB8AC3E}">
        <p14:creationId xmlns:p14="http://schemas.microsoft.com/office/powerpoint/2010/main" val="3546671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20</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1876209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21</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3647571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22</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5331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23</a:t>
            </a:fld>
            <a:endParaRPr lang="de-DE"/>
          </a:p>
        </p:txBody>
      </p:sp>
    </p:spTree>
    <p:extLst>
      <p:ext uri="{BB962C8B-B14F-4D97-AF65-F5344CB8AC3E}">
        <p14:creationId xmlns:p14="http://schemas.microsoft.com/office/powerpoint/2010/main" val="100089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24</a:t>
            </a:fld>
            <a:endParaRPr lang="de-DE"/>
          </a:p>
        </p:txBody>
      </p:sp>
    </p:spTree>
    <p:extLst>
      <p:ext uri="{BB962C8B-B14F-4D97-AF65-F5344CB8AC3E}">
        <p14:creationId xmlns:p14="http://schemas.microsoft.com/office/powerpoint/2010/main" val="2003346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25</a:t>
            </a:fld>
            <a:endParaRPr lang="de-DE"/>
          </a:p>
        </p:txBody>
      </p:sp>
    </p:spTree>
    <p:extLst>
      <p:ext uri="{BB962C8B-B14F-4D97-AF65-F5344CB8AC3E}">
        <p14:creationId xmlns:p14="http://schemas.microsoft.com/office/powerpoint/2010/main" val="989889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26</a:t>
            </a:fld>
            <a:endParaRPr lang="de-DE"/>
          </a:p>
        </p:txBody>
      </p:sp>
    </p:spTree>
    <p:extLst>
      <p:ext uri="{BB962C8B-B14F-4D97-AF65-F5344CB8AC3E}">
        <p14:creationId xmlns:p14="http://schemas.microsoft.com/office/powerpoint/2010/main" val="2704865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27</a:t>
            </a:fld>
            <a:endParaRPr lang="de-DE"/>
          </a:p>
        </p:txBody>
      </p:sp>
    </p:spTree>
    <p:extLst>
      <p:ext uri="{BB962C8B-B14F-4D97-AF65-F5344CB8AC3E}">
        <p14:creationId xmlns:p14="http://schemas.microsoft.com/office/powerpoint/2010/main" val="1328404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28</a:t>
            </a:fld>
            <a:endParaRPr lang="de-DE"/>
          </a:p>
        </p:txBody>
      </p:sp>
    </p:spTree>
    <p:extLst>
      <p:ext uri="{BB962C8B-B14F-4D97-AF65-F5344CB8AC3E}">
        <p14:creationId xmlns:p14="http://schemas.microsoft.com/office/powerpoint/2010/main" val="1274020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29</a:t>
            </a:fld>
            <a:endParaRPr lang="de-DE"/>
          </a:p>
        </p:txBody>
      </p:sp>
    </p:spTree>
    <p:extLst>
      <p:ext uri="{BB962C8B-B14F-4D97-AF65-F5344CB8AC3E}">
        <p14:creationId xmlns:p14="http://schemas.microsoft.com/office/powerpoint/2010/main" val="415838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0112D-8454-448C-8A04-1F3237E367D5}" type="slidenum">
              <a:rPr lang="de-DE" smtClean="0"/>
              <a:t>3</a:t>
            </a:fld>
            <a:endParaRPr lang="de-DE"/>
          </a:p>
        </p:txBody>
      </p:sp>
    </p:spTree>
    <p:extLst>
      <p:ext uri="{BB962C8B-B14F-4D97-AF65-F5344CB8AC3E}">
        <p14:creationId xmlns:p14="http://schemas.microsoft.com/office/powerpoint/2010/main" val="2724460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30</a:t>
            </a:fld>
            <a:endParaRPr lang="de-DE"/>
          </a:p>
        </p:txBody>
      </p:sp>
    </p:spTree>
    <p:extLst>
      <p:ext uri="{BB962C8B-B14F-4D97-AF65-F5344CB8AC3E}">
        <p14:creationId xmlns:p14="http://schemas.microsoft.com/office/powerpoint/2010/main" val="3466210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31</a:t>
            </a:fld>
            <a:endParaRPr lang="de-DE"/>
          </a:p>
        </p:txBody>
      </p:sp>
    </p:spTree>
    <p:extLst>
      <p:ext uri="{BB962C8B-B14F-4D97-AF65-F5344CB8AC3E}">
        <p14:creationId xmlns:p14="http://schemas.microsoft.com/office/powerpoint/2010/main" val="1670101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80112D-8454-448C-8A04-1F3237E367D5}" type="slidenum">
              <a:rPr lang="de-DE" smtClean="0"/>
              <a:t>32</a:t>
            </a:fld>
            <a:endParaRPr lang="de-DE"/>
          </a:p>
        </p:txBody>
      </p:sp>
    </p:spTree>
    <p:extLst>
      <p:ext uri="{BB962C8B-B14F-4D97-AF65-F5344CB8AC3E}">
        <p14:creationId xmlns:p14="http://schemas.microsoft.com/office/powerpoint/2010/main" val="2727363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80112D-8454-448C-8A04-1F3237E367D5}" type="slidenum">
              <a:rPr lang="de-DE" smtClean="0"/>
              <a:t>33</a:t>
            </a:fld>
            <a:endParaRPr lang="de-DE"/>
          </a:p>
        </p:txBody>
      </p:sp>
    </p:spTree>
    <p:extLst>
      <p:ext uri="{BB962C8B-B14F-4D97-AF65-F5344CB8AC3E}">
        <p14:creationId xmlns:p14="http://schemas.microsoft.com/office/powerpoint/2010/main" val="3690665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34</a:t>
            </a:fld>
            <a:endParaRPr lang="de-DE"/>
          </a:p>
        </p:txBody>
      </p:sp>
    </p:spTree>
    <p:extLst>
      <p:ext uri="{BB962C8B-B14F-4D97-AF65-F5344CB8AC3E}">
        <p14:creationId xmlns:p14="http://schemas.microsoft.com/office/powerpoint/2010/main" val="520712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35</a:t>
            </a:fld>
            <a:endParaRPr lang="de-DE"/>
          </a:p>
        </p:txBody>
      </p:sp>
    </p:spTree>
    <p:extLst>
      <p:ext uri="{BB962C8B-B14F-4D97-AF65-F5344CB8AC3E}">
        <p14:creationId xmlns:p14="http://schemas.microsoft.com/office/powerpoint/2010/main" val="788634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80112D-8454-448C-8A04-1F3237E367D5}" type="slidenum">
              <a:rPr lang="de-DE" smtClean="0"/>
              <a:t>36</a:t>
            </a:fld>
            <a:endParaRPr lang="de-DE"/>
          </a:p>
        </p:txBody>
      </p:sp>
    </p:spTree>
    <p:extLst>
      <p:ext uri="{BB962C8B-B14F-4D97-AF65-F5344CB8AC3E}">
        <p14:creationId xmlns:p14="http://schemas.microsoft.com/office/powerpoint/2010/main" val="1150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280112D-8454-448C-8A04-1F3237E367D5}" type="slidenum">
              <a:rPr lang="de-DE" smtClean="0"/>
              <a:t>37</a:t>
            </a:fld>
            <a:endParaRPr lang="de-DE"/>
          </a:p>
        </p:txBody>
      </p:sp>
    </p:spTree>
    <p:extLst>
      <p:ext uri="{BB962C8B-B14F-4D97-AF65-F5344CB8AC3E}">
        <p14:creationId xmlns:p14="http://schemas.microsoft.com/office/powerpoint/2010/main" val="1638077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280112D-8454-448C-8A04-1F3237E367D5}" type="slidenum">
              <a:rPr lang="de-DE" smtClean="0"/>
              <a:t>38</a:t>
            </a:fld>
            <a:endParaRPr lang="de-DE"/>
          </a:p>
        </p:txBody>
      </p:sp>
    </p:spTree>
    <p:extLst>
      <p:ext uri="{BB962C8B-B14F-4D97-AF65-F5344CB8AC3E}">
        <p14:creationId xmlns:p14="http://schemas.microsoft.com/office/powerpoint/2010/main" val="3781152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39</a:t>
            </a:fld>
            <a:endParaRPr lang="de-DE"/>
          </a:p>
        </p:txBody>
      </p:sp>
    </p:spTree>
    <p:extLst>
      <p:ext uri="{BB962C8B-B14F-4D97-AF65-F5344CB8AC3E}">
        <p14:creationId xmlns:p14="http://schemas.microsoft.com/office/powerpoint/2010/main" val="113952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a:t>
            </a:fld>
            <a:endParaRPr lang="de-DE"/>
          </a:p>
        </p:txBody>
      </p:sp>
    </p:spTree>
    <p:extLst>
      <p:ext uri="{BB962C8B-B14F-4D97-AF65-F5344CB8AC3E}">
        <p14:creationId xmlns:p14="http://schemas.microsoft.com/office/powerpoint/2010/main" val="2936417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40</a:t>
            </a:fld>
            <a:endParaRPr lang="de-DE"/>
          </a:p>
        </p:txBody>
      </p:sp>
    </p:spTree>
    <p:extLst>
      <p:ext uri="{BB962C8B-B14F-4D97-AF65-F5344CB8AC3E}">
        <p14:creationId xmlns:p14="http://schemas.microsoft.com/office/powerpoint/2010/main" val="1723156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41</a:t>
            </a:fld>
            <a:endParaRPr lang="de-DE"/>
          </a:p>
        </p:txBody>
      </p:sp>
    </p:spTree>
    <p:extLst>
      <p:ext uri="{BB962C8B-B14F-4D97-AF65-F5344CB8AC3E}">
        <p14:creationId xmlns:p14="http://schemas.microsoft.com/office/powerpoint/2010/main" val="2811393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42</a:t>
            </a:fld>
            <a:endParaRPr lang="de-DE"/>
          </a:p>
        </p:txBody>
      </p:sp>
    </p:spTree>
    <p:extLst>
      <p:ext uri="{BB962C8B-B14F-4D97-AF65-F5344CB8AC3E}">
        <p14:creationId xmlns:p14="http://schemas.microsoft.com/office/powerpoint/2010/main" val="976544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43</a:t>
            </a:fld>
            <a:endParaRPr lang="de-DE"/>
          </a:p>
        </p:txBody>
      </p:sp>
    </p:spTree>
    <p:extLst>
      <p:ext uri="{BB962C8B-B14F-4D97-AF65-F5344CB8AC3E}">
        <p14:creationId xmlns:p14="http://schemas.microsoft.com/office/powerpoint/2010/main" val="1294615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44</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56629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45</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2294697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46</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790638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47</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2364015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80112D-8454-448C-8A04-1F3237E367D5}" type="slidenum">
              <a:rPr lang="de-DE" smtClean="0"/>
              <a:pPr/>
              <a:t>48</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2550610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49</a:t>
            </a:fld>
            <a:endParaRPr lang="de-DE"/>
          </a:p>
        </p:txBody>
      </p:sp>
    </p:spTree>
    <p:extLst>
      <p:ext uri="{BB962C8B-B14F-4D97-AF65-F5344CB8AC3E}">
        <p14:creationId xmlns:p14="http://schemas.microsoft.com/office/powerpoint/2010/main" val="116358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a:t>
            </a:fld>
            <a:endParaRPr lang="de-DE"/>
          </a:p>
        </p:txBody>
      </p:sp>
    </p:spTree>
    <p:extLst>
      <p:ext uri="{BB962C8B-B14F-4D97-AF65-F5344CB8AC3E}">
        <p14:creationId xmlns:p14="http://schemas.microsoft.com/office/powerpoint/2010/main" val="2695615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50</a:t>
            </a:fld>
            <a:endParaRPr lang="de-DE"/>
          </a:p>
        </p:txBody>
      </p:sp>
    </p:spTree>
    <p:extLst>
      <p:ext uri="{BB962C8B-B14F-4D97-AF65-F5344CB8AC3E}">
        <p14:creationId xmlns:p14="http://schemas.microsoft.com/office/powerpoint/2010/main" val="1571825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51</a:t>
            </a:fld>
            <a:endParaRPr lang="de-DE"/>
          </a:p>
        </p:txBody>
      </p:sp>
    </p:spTree>
    <p:extLst>
      <p:ext uri="{BB962C8B-B14F-4D97-AF65-F5344CB8AC3E}">
        <p14:creationId xmlns:p14="http://schemas.microsoft.com/office/powerpoint/2010/main" val="20829223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52</a:t>
            </a:fld>
            <a:endParaRPr lang="de-DE"/>
          </a:p>
        </p:txBody>
      </p:sp>
    </p:spTree>
    <p:extLst>
      <p:ext uri="{BB962C8B-B14F-4D97-AF65-F5344CB8AC3E}">
        <p14:creationId xmlns:p14="http://schemas.microsoft.com/office/powerpoint/2010/main" val="3509417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80112D-8454-448C-8A04-1F3237E367D5}" type="slidenum">
              <a:rPr lang="de-DE" smtClean="0"/>
              <a:t>53</a:t>
            </a:fld>
            <a:endParaRPr lang="de-DE"/>
          </a:p>
        </p:txBody>
      </p:sp>
    </p:spTree>
    <p:extLst>
      <p:ext uri="{BB962C8B-B14F-4D97-AF65-F5344CB8AC3E}">
        <p14:creationId xmlns:p14="http://schemas.microsoft.com/office/powerpoint/2010/main" val="4069790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80112D-8454-448C-8A04-1F3237E367D5}" type="slidenum">
              <a:rPr lang="de-DE" smtClean="0"/>
              <a:t>54</a:t>
            </a:fld>
            <a:endParaRPr lang="de-DE"/>
          </a:p>
        </p:txBody>
      </p:sp>
    </p:spTree>
    <p:extLst>
      <p:ext uri="{BB962C8B-B14F-4D97-AF65-F5344CB8AC3E}">
        <p14:creationId xmlns:p14="http://schemas.microsoft.com/office/powerpoint/2010/main" val="3898554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55</a:t>
            </a:fld>
            <a:endParaRPr lang="de-DE"/>
          </a:p>
        </p:txBody>
      </p:sp>
    </p:spTree>
    <p:extLst>
      <p:ext uri="{BB962C8B-B14F-4D97-AF65-F5344CB8AC3E}">
        <p14:creationId xmlns:p14="http://schemas.microsoft.com/office/powerpoint/2010/main" val="2221557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56</a:t>
            </a:fld>
            <a:endParaRPr lang="de-DE"/>
          </a:p>
        </p:txBody>
      </p:sp>
    </p:spTree>
    <p:extLst>
      <p:ext uri="{BB962C8B-B14F-4D97-AF65-F5344CB8AC3E}">
        <p14:creationId xmlns:p14="http://schemas.microsoft.com/office/powerpoint/2010/main" val="1774399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57</a:t>
            </a:fld>
            <a:endParaRPr lang="de-DE"/>
          </a:p>
        </p:txBody>
      </p:sp>
    </p:spTree>
    <p:extLst>
      <p:ext uri="{BB962C8B-B14F-4D97-AF65-F5344CB8AC3E}">
        <p14:creationId xmlns:p14="http://schemas.microsoft.com/office/powerpoint/2010/main" val="416358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58</a:t>
            </a:fld>
            <a:endParaRPr lang="de-DE"/>
          </a:p>
        </p:txBody>
      </p:sp>
    </p:spTree>
    <p:extLst>
      <p:ext uri="{BB962C8B-B14F-4D97-AF65-F5344CB8AC3E}">
        <p14:creationId xmlns:p14="http://schemas.microsoft.com/office/powerpoint/2010/main" val="37869299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59</a:t>
            </a:fld>
            <a:endParaRPr lang="de-DE"/>
          </a:p>
        </p:txBody>
      </p:sp>
    </p:spTree>
    <p:extLst>
      <p:ext uri="{BB962C8B-B14F-4D97-AF65-F5344CB8AC3E}">
        <p14:creationId xmlns:p14="http://schemas.microsoft.com/office/powerpoint/2010/main" val="3855050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6</a:t>
            </a:fld>
            <a:endParaRPr lang="de-DE"/>
          </a:p>
        </p:txBody>
      </p:sp>
    </p:spTree>
    <p:extLst>
      <p:ext uri="{BB962C8B-B14F-4D97-AF65-F5344CB8AC3E}">
        <p14:creationId xmlns:p14="http://schemas.microsoft.com/office/powerpoint/2010/main" val="1936932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60</a:t>
            </a:fld>
            <a:endParaRPr lang="de-DE"/>
          </a:p>
        </p:txBody>
      </p:sp>
    </p:spTree>
    <p:extLst>
      <p:ext uri="{BB962C8B-B14F-4D97-AF65-F5344CB8AC3E}">
        <p14:creationId xmlns:p14="http://schemas.microsoft.com/office/powerpoint/2010/main" val="3404980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61</a:t>
            </a:fld>
            <a:endParaRPr lang="de-DE"/>
          </a:p>
        </p:txBody>
      </p:sp>
    </p:spTree>
    <p:extLst>
      <p:ext uri="{BB962C8B-B14F-4D97-AF65-F5344CB8AC3E}">
        <p14:creationId xmlns:p14="http://schemas.microsoft.com/office/powerpoint/2010/main" val="15996000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62</a:t>
            </a:fld>
            <a:endParaRPr lang="de-DE"/>
          </a:p>
        </p:txBody>
      </p:sp>
    </p:spTree>
    <p:extLst>
      <p:ext uri="{BB962C8B-B14F-4D97-AF65-F5344CB8AC3E}">
        <p14:creationId xmlns:p14="http://schemas.microsoft.com/office/powerpoint/2010/main" val="921929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63</a:t>
            </a:fld>
            <a:endParaRPr lang="de-DE"/>
          </a:p>
        </p:txBody>
      </p:sp>
    </p:spTree>
    <p:extLst>
      <p:ext uri="{BB962C8B-B14F-4D97-AF65-F5344CB8AC3E}">
        <p14:creationId xmlns:p14="http://schemas.microsoft.com/office/powerpoint/2010/main" val="3304187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64</a:t>
            </a:fld>
            <a:endParaRPr lang="de-DE"/>
          </a:p>
        </p:txBody>
      </p:sp>
    </p:spTree>
    <p:extLst>
      <p:ext uri="{BB962C8B-B14F-4D97-AF65-F5344CB8AC3E}">
        <p14:creationId xmlns:p14="http://schemas.microsoft.com/office/powerpoint/2010/main" val="13549061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65</a:t>
            </a:fld>
            <a:endParaRPr lang="de-DE"/>
          </a:p>
        </p:txBody>
      </p:sp>
    </p:spTree>
    <p:extLst>
      <p:ext uri="{BB962C8B-B14F-4D97-AF65-F5344CB8AC3E}">
        <p14:creationId xmlns:p14="http://schemas.microsoft.com/office/powerpoint/2010/main" val="14891927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280112D-8454-448C-8A04-1F3237E367D5}" type="slidenum">
              <a:rPr lang="de-DE" smtClean="0"/>
              <a:pPr/>
              <a:t>66</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79738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280112D-8454-448C-8A04-1F3237E367D5}" type="slidenum">
              <a:rPr lang="de-DE" smtClean="0"/>
              <a:pPr/>
              <a:t>67</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30065164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280112D-8454-448C-8A04-1F3237E367D5}" type="slidenum">
              <a:rPr lang="de-DE" smtClean="0"/>
              <a:pPr/>
              <a:t>68</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35026407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280112D-8454-448C-8A04-1F3237E367D5}" type="slidenum">
              <a:rPr lang="de-DE" smtClean="0"/>
              <a:pPr/>
              <a:t>69</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425270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7</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3247496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280112D-8454-448C-8A04-1F3237E367D5}" type="slidenum">
              <a:rPr lang="de-DE" smtClean="0"/>
              <a:pPr/>
              <a:t>70</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22863709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280112D-8454-448C-8A04-1F3237E367D5}" type="slidenum">
              <a:rPr lang="de-DE" smtClean="0"/>
              <a:pPr/>
              <a:t>71</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35388224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280112D-8454-448C-8A04-1F3237E367D5}" type="slidenum">
              <a:rPr lang="de-DE" smtClean="0"/>
              <a:pPr/>
              <a:t>72</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20623791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280112D-8454-448C-8A04-1F3237E367D5}" type="slidenum">
              <a:rPr lang="de-DE" smtClean="0"/>
              <a:pPr/>
              <a:t>73</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18872581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B280112D-8454-448C-8A04-1F3237E367D5}" type="slidenum">
              <a:rPr lang="de-DE" smtClean="0"/>
              <a:pPr/>
              <a:t>74</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40691094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75</a:t>
            </a:fld>
            <a:endParaRPr lang="de-DE"/>
          </a:p>
        </p:txBody>
      </p:sp>
    </p:spTree>
    <p:extLst>
      <p:ext uri="{BB962C8B-B14F-4D97-AF65-F5344CB8AC3E}">
        <p14:creationId xmlns:p14="http://schemas.microsoft.com/office/powerpoint/2010/main" val="1464915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76</a:t>
            </a:fld>
            <a:endParaRPr lang="de-DE"/>
          </a:p>
        </p:txBody>
      </p:sp>
    </p:spTree>
    <p:extLst>
      <p:ext uri="{BB962C8B-B14F-4D97-AF65-F5344CB8AC3E}">
        <p14:creationId xmlns:p14="http://schemas.microsoft.com/office/powerpoint/2010/main" val="33334593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77</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25198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78</a:t>
            </a:fld>
            <a:endParaRPr lang="de-DE"/>
          </a:p>
        </p:txBody>
      </p:sp>
    </p:spTree>
    <p:extLst>
      <p:ext uri="{BB962C8B-B14F-4D97-AF65-F5344CB8AC3E}">
        <p14:creationId xmlns:p14="http://schemas.microsoft.com/office/powerpoint/2010/main" val="4131429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79</a:t>
            </a:fld>
            <a:endParaRPr lang="de-DE"/>
          </a:p>
        </p:txBody>
      </p:sp>
    </p:spTree>
    <p:extLst>
      <p:ext uri="{BB962C8B-B14F-4D97-AF65-F5344CB8AC3E}">
        <p14:creationId xmlns:p14="http://schemas.microsoft.com/office/powerpoint/2010/main" val="154705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t>8</a:t>
            </a:fld>
            <a:endParaRPr lang="de-DE"/>
          </a:p>
        </p:txBody>
      </p:sp>
    </p:spTree>
    <p:extLst>
      <p:ext uri="{BB962C8B-B14F-4D97-AF65-F5344CB8AC3E}">
        <p14:creationId xmlns:p14="http://schemas.microsoft.com/office/powerpoint/2010/main" val="14854314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80</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2732829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81</a:t>
            </a:fld>
            <a:endParaRPr lang="de-DE" dirty="0"/>
          </a:p>
        </p:txBody>
      </p:sp>
      <p:sp>
        <p:nvSpPr>
          <p:cNvPr id="3" name="Datumsplatzhalter 2"/>
          <p:cNvSpPr>
            <a:spLocks noGrp="1"/>
          </p:cNvSpPr>
          <p:nvPr>
            <p:ph type="dt" idx="11"/>
          </p:nvPr>
        </p:nvSpPr>
        <p:spPr/>
        <p:txBody>
          <a:bodyPr/>
          <a:lstStyle/>
          <a:p>
            <a:fld id="{FF3736D8-17D8-4964-9D0F-43D0BB141962}" type="datetime1">
              <a:rPr lang="de-DE" smtClean="0"/>
              <a:pPr/>
              <a:t>04.03.2021</a:t>
            </a:fld>
            <a:endParaRPr lang="de-DE"/>
          </a:p>
        </p:txBody>
      </p:sp>
      <p:sp>
        <p:nvSpPr>
          <p:cNvPr id="4" name="Fußzeilenplatzhalter 3"/>
          <p:cNvSpPr>
            <a:spLocks noGrp="1"/>
          </p:cNvSpPr>
          <p:nvPr>
            <p:ph type="ftr" sz="quarter" idx="12"/>
          </p:nvPr>
        </p:nvSpPr>
        <p:spPr/>
        <p:txBody>
          <a:bodyPr/>
          <a:lstStyle/>
          <a:p>
            <a:r>
              <a:rPr lang="de-DE" smtClean="0"/>
              <a:t>Text der Fußzeile</a:t>
            </a:r>
            <a:endParaRPr lang="de-DE"/>
          </a:p>
        </p:txBody>
      </p:sp>
      <p:sp>
        <p:nvSpPr>
          <p:cNvPr id="17" name="Folienbildplatzhalter 16"/>
          <p:cNvSpPr>
            <a:spLocks noGrp="1" noRot="1" noChangeAspect="1"/>
          </p:cNvSpPr>
          <p:nvPr>
            <p:ph type="sldImg"/>
          </p:nvPr>
        </p:nvSpPr>
        <p:spPr>
          <a:xfrm>
            <a:off x="0" y="0"/>
            <a:ext cx="6796088" cy="3822700"/>
          </a:xfrm>
        </p:spPr>
      </p:sp>
      <p:sp>
        <p:nvSpPr>
          <p:cNvPr id="18" name="Notizenplatzhalter 17"/>
          <p:cNvSpPr>
            <a:spLocks noGrp="1"/>
          </p:cNvSpPr>
          <p:nvPr>
            <p:ph type="body" idx="1"/>
          </p:nvPr>
        </p:nvSpPr>
        <p:spPr/>
        <p:txBody>
          <a:bodyPr/>
          <a:lstStyle/>
          <a:p>
            <a:endParaRPr lang="de-DE"/>
          </a:p>
        </p:txBody>
      </p:sp>
    </p:spTree>
    <p:extLst>
      <p:ext uri="{BB962C8B-B14F-4D97-AF65-F5344CB8AC3E}">
        <p14:creationId xmlns:p14="http://schemas.microsoft.com/office/powerpoint/2010/main" val="36452154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82</a:t>
            </a:fld>
            <a:endParaRPr lang="de-DE" dirty="0"/>
          </a:p>
        </p:txBody>
      </p:sp>
      <p:sp>
        <p:nvSpPr>
          <p:cNvPr id="3" name="Datumsplatzhalter 2"/>
          <p:cNvSpPr>
            <a:spLocks noGrp="1"/>
          </p:cNvSpPr>
          <p:nvPr>
            <p:ph type="dt" idx="11"/>
          </p:nvPr>
        </p:nvSpPr>
        <p:spPr/>
        <p:txBody>
          <a:bodyPr/>
          <a:lstStyle/>
          <a:p>
            <a:fld id="{DD50EC29-CB83-4A31-9101-8F01CFE7D7A6}" type="datetime1">
              <a:rPr lang="de-DE" smtClean="0"/>
              <a:pPr/>
              <a:t>04.03.2021</a:t>
            </a:fld>
            <a:endParaRPr lang="de-DE"/>
          </a:p>
        </p:txBody>
      </p:sp>
      <p:sp>
        <p:nvSpPr>
          <p:cNvPr id="4" name="Fußzeilenplatzhalter 3"/>
          <p:cNvSpPr>
            <a:spLocks noGrp="1"/>
          </p:cNvSpPr>
          <p:nvPr>
            <p:ph type="ftr" sz="quarter" idx="12"/>
          </p:nvPr>
        </p:nvSpPr>
        <p:spPr/>
        <p:txBody>
          <a:bodyPr/>
          <a:lstStyle/>
          <a:p>
            <a:r>
              <a:rPr lang="de-DE" smtClean="0"/>
              <a:t>Text der Fußzeile</a:t>
            </a:r>
            <a:endParaRPr lang="de-DE"/>
          </a:p>
        </p:txBody>
      </p:sp>
      <p:sp>
        <p:nvSpPr>
          <p:cNvPr id="15" name="Folienbildplatzhalter 14"/>
          <p:cNvSpPr>
            <a:spLocks noGrp="1" noRot="1" noChangeAspect="1"/>
          </p:cNvSpPr>
          <p:nvPr>
            <p:ph type="sldImg"/>
          </p:nvPr>
        </p:nvSpPr>
        <p:spPr>
          <a:xfrm>
            <a:off x="0" y="0"/>
            <a:ext cx="6796088" cy="3822700"/>
          </a:xfrm>
        </p:spPr>
      </p:sp>
      <p:sp>
        <p:nvSpPr>
          <p:cNvPr id="16" name="Notizenplatzhalter 15"/>
          <p:cNvSpPr>
            <a:spLocks noGrp="1"/>
          </p:cNvSpPr>
          <p:nvPr>
            <p:ph type="body" idx="1"/>
          </p:nvPr>
        </p:nvSpPr>
        <p:spPr/>
        <p:txBody>
          <a:bodyPr/>
          <a:lstStyle/>
          <a:p>
            <a:endParaRPr lang="de-DE"/>
          </a:p>
        </p:txBody>
      </p:sp>
    </p:spTree>
    <p:extLst>
      <p:ext uri="{BB962C8B-B14F-4D97-AF65-F5344CB8AC3E}">
        <p14:creationId xmlns:p14="http://schemas.microsoft.com/office/powerpoint/2010/main" val="1018387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280112D-8454-448C-8A04-1F3237E367D5}" type="slidenum">
              <a:rPr lang="de-DE" smtClean="0"/>
              <a:pPr/>
              <a:t>9</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04.03.2021</a:t>
            </a:fld>
            <a:endParaRPr lang="de-DE"/>
          </a:p>
        </p:txBody>
      </p:sp>
      <p:sp>
        <p:nvSpPr>
          <p:cNvPr id="6" name="Fußzeilenplatzhalter 5"/>
          <p:cNvSpPr>
            <a:spLocks noGrp="1"/>
          </p:cNvSpPr>
          <p:nvPr>
            <p:ph type="ftr" sz="quarter" idx="12"/>
          </p:nvPr>
        </p:nvSpPr>
        <p:spPr/>
        <p:txBody>
          <a:bodyPr/>
          <a:lstStyle/>
          <a:p>
            <a:r>
              <a:rPr lang="de-DE" smtClean="0"/>
              <a:t>Text der Fußzeile</a:t>
            </a:r>
            <a:endParaRPr lang="de-DE"/>
          </a:p>
        </p:txBody>
      </p:sp>
    </p:spTree>
    <p:extLst>
      <p:ext uri="{BB962C8B-B14F-4D97-AF65-F5344CB8AC3E}">
        <p14:creationId xmlns:p14="http://schemas.microsoft.com/office/powerpoint/2010/main" val="4094692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80518532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3" name="Bildplatzhalter 2"/>
          <p:cNvSpPr>
            <a:spLocks noGrp="1"/>
          </p:cNvSpPr>
          <p:nvPr>
            <p:ph type="pic" sz="quarter" idx="16" hasCustomPrompt="1"/>
          </p:nvPr>
        </p:nvSpPr>
        <p:spPr bwMode="gray">
          <a:xfrm>
            <a:off x="6096000" y="3978000"/>
            <a:ext cx="3048000" cy="2883600"/>
          </a:xfr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10" name="Bildplatzhalter 9"/>
          <p:cNvSpPr>
            <a:spLocks noGrp="1"/>
          </p:cNvSpPr>
          <p:nvPr>
            <p:ph type="pic" sz="quarter" idx="17" hasCustomPrompt="1"/>
          </p:nvPr>
        </p:nvSpPr>
        <p:spPr bwMode="gray">
          <a:xfrm>
            <a:off x="9144000" y="3978000"/>
            <a:ext cx="30480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p:txBody>
      </p:sp>
    </p:spTree>
    <p:extLst>
      <p:ext uri="{BB962C8B-B14F-4D97-AF65-F5344CB8AC3E}">
        <p14:creationId xmlns:p14="http://schemas.microsoft.com/office/powerpoint/2010/main" val="1478065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13" name="Bildplatzhalter 12"/>
          <p:cNvSpPr>
            <a:spLocks noGrp="1"/>
          </p:cNvSpPr>
          <p:nvPr>
            <p:ph type="pic" sz="quarter" idx="16" hasCustomPrompt="1"/>
          </p:nvPr>
        </p:nvSpPr>
        <p:spPr bwMode="gray">
          <a:xfrm>
            <a:off x="81252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9" name="Bildplatzhalter 12"/>
          <p:cNvSpPr>
            <a:spLocks noGrp="1"/>
          </p:cNvSpPr>
          <p:nvPr>
            <p:ph type="pic" sz="quarter" idx="17" hasCustomPrompt="1"/>
          </p:nvPr>
        </p:nvSpPr>
        <p:spPr bwMode="gray">
          <a:xfrm>
            <a:off x="81252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11" name="Bildplatzhalter 12"/>
          <p:cNvSpPr>
            <a:spLocks noGrp="1"/>
          </p:cNvSpPr>
          <p:nvPr>
            <p:ph type="pic" sz="quarter" idx="18" hasCustomPrompt="1"/>
          </p:nvPr>
        </p:nvSpPr>
        <p:spPr bwMode="gray">
          <a:xfrm>
            <a:off x="81252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73515597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Tree>
    <p:extLst>
      <p:ext uri="{BB962C8B-B14F-4D97-AF65-F5344CB8AC3E}">
        <p14:creationId xmlns:p14="http://schemas.microsoft.com/office/powerpoint/2010/main" val="68514394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smtClean="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Tree>
    <p:extLst>
      <p:ext uri="{BB962C8B-B14F-4D97-AF65-F5344CB8AC3E}">
        <p14:creationId xmlns:p14="http://schemas.microsoft.com/office/powerpoint/2010/main" val="149736794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smtClean="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5" name="Bildplatzhalter 12"/>
          <p:cNvSpPr>
            <a:spLocks noGrp="1"/>
          </p:cNvSpPr>
          <p:nvPr>
            <p:ph type="pic" sz="quarter" idx="16" hasCustomPrompt="1"/>
          </p:nvPr>
        </p:nvSpPr>
        <p:spPr bwMode="gray">
          <a:xfrm>
            <a:off x="10155767" y="5418424"/>
            <a:ext cx="2036232"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8" name="Bildplatzhalter 12"/>
          <p:cNvSpPr>
            <a:spLocks noGrp="1"/>
          </p:cNvSpPr>
          <p:nvPr>
            <p:ph type="pic" sz="quarter" idx="17" hasCustomPrompt="1"/>
          </p:nvPr>
        </p:nvSpPr>
        <p:spPr bwMode="gray">
          <a:xfrm>
            <a:off x="8138585" y="5418424"/>
            <a:ext cx="2025649"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
        <p:nvSpPr>
          <p:cNvPr id="9" name="Bildplatzhalter 12"/>
          <p:cNvSpPr>
            <a:spLocks noGrp="1"/>
          </p:cNvSpPr>
          <p:nvPr>
            <p:ph type="pic" sz="quarter" idx="18" hasCustomPrompt="1"/>
          </p:nvPr>
        </p:nvSpPr>
        <p:spPr bwMode="gray">
          <a:xfrm>
            <a:off x="6112933" y="5418424"/>
            <a:ext cx="2029883"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smtClean="0"/>
              <a:t>Click on symbol to add picture</a:t>
            </a:r>
            <a:endParaRPr lang="en-US" noProof="0" dirty="0"/>
          </a:p>
        </p:txBody>
      </p:sp>
    </p:spTree>
    <p:extLst>
      <p:ext uri="{BB962C8B-B14F-4D97-AF65-F5344CB8AC3E}">
        <p14:creationId xmlns:p14="http://schemas.microsoft.com/office/powerpoint/2010/main" val="38388449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smtClean="0"/>
              <a:t>Click </a:t>
            </a:r>
            <a:r>
              <a:rPr lang="de-DE" dirty="0" err="1" smtClean="0"/>
              <a:t>here</a:t>
            </a:r>
            <a:r>
              <a:rPr lang="de-DE" dirty="0" smtClean="0"/>
              <a:t> </a:t>
            </a:r>
            <a:r>
              <a:rPr lang="de-DE" dirty="0" err="1" smtClean="0"/>
              <a:t>to</a:t>
            </a:r>
            <a:r>
              <a:rPr lang="de-DE" dirty="0" smtClean="0"/>
              <a:t> </a:t>
            </a:r>
            <a:r>
              <a:rPr lang="de-DE" dirty="0" err="1" smtClean="0"/>
              <a:t>edit</a:t>
            </a:r>
            <a:r>
              <a:rPr lang="de-DE" dirty="0" smtClean="0"/>
              <a:t> </a:t>
            </a:r>
            <a:r>
              <a:rPr lang="de-DE" dirty="0" err="1" smtClean="0"/>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Tree>
    <p:extLst>
      <p:ext uri="{BB962C8B-B14F-4D97-AF65-F5344CB8AC3E}">
        <p14:creationId xmlns:p14="http://schemas.microsoft.com/office/powerpoint/2010/main" val="51164822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smtClean="0"/>
              <a:t>Click to add text</a:t>
            </a:r>
          </a:p>
          <a:p>
            <a:pPr lvl="1"/>
            <a:r>
              <a:rPr lang="en-US" noProof="0" dirty="0" smtClean="0"/>
              <a:t>Second level</a:t>
            </a:r>
          </a:p>
          <a:p>
            <a:pPr lvl="0"/>
            <a:endParaRPr lang="en-US" noProof="0" dirty="0" smtClean="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smtClean="0"/>
              <a:t>Click on symbol to add picture</a:t>
            </a:r>
            <a:endParaRPr lang="en-US" noProof="0" dirty="0"/>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Tree>
    <p:extLst>
      <p:ext uri="{BB962C8B-B14F-4D97-AF65-F5344CB8AC3E}">
        <p14:creationId xmlns:p14="http://schemas.microsoft.com/office/powerpoint/2010/main" val="11857753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smtClean="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smtClean="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smtClean="0"/>
              <a:t>Speaker Name</a:t>
            </a:r>
            <a:br>
              <a:rPr lang="de-DE" dirty="0" smtClean="0"/>
            </a:br>
            <a:r>
              <a:rPr lang="de-DE" dirty="0" smtClean="0"/>
              <a:t>Department</a:t>
            </a:r>
            <a:endParaRPr lang="de-DE" dirty="0"/>
          </a:p>
        </p:txBody>
      </p:sp>
    </p:spTree>
    <p:extLst>
      <p:ext uri="{BB962C8B-B14F-4D97-AF65-F5344CB8AC3E}">
        <p14:creationId xmlns:p14="http://schemas.microsoft.com/office/powerpoint/2010/main" val="1432342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smtClean="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smtClean="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smtClean="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white">
          <a:xfrm>
            <a:off x="-1" y="0"/>
            <a:ext cx="12201600" cy="6856226"/>
          </a:xfrm>
          <a:prstGeom prst="rect">
            <a:avLst/>
          </a:prstGeom>
        </p:spPr>
        <p:txBody>
          <a:bodyPr/>
          <a:lstStyle>
            <a:lvl1pPr marL="0" indent="0">
              <a:buNone/>
              <a:defRPr>
                <a:solidFill>
                  <a:schemeClr val="bg1"/>
                </a:solidFill>
              </a:defRPr>
            </a:lvl1pPr>
          </a:lstStyle>
          <a:p>
            <a:r>
              <a:rPr lang="en-US" noProof="0" dirty="0" smtClean="0"/>
              <a:t>Click on symbol to add v</a:t>
            </a:r>
            <a:r>
              <a:rPr lang="de-DE" dirty="0" err="1" smtClean="0"/>
              <a:t>ideo</a:t>
            </a:r>
            <a:r>
              <a:rPr lang="de-DE" dirty="0" smtClean="0"/>
              <a:t> in 16:9 </a:t>
            </a:r>
            <a:r>
              <a:rPr lang="de-DE" dirty="0" err="1" smtClean="0"/>
              <a:t>format</a:t>
            </a:r>
            <a:endParaRPr lang="de-DE" dirty="0"/>
          </a:p>
        </p:txBody>
      </p:sp>
    </p:spTree>
    <p:extLst>
      <p:ext uri="{BB962C8B-B14F-4D97-AF65-F5344CB8AC3E}">
        <p14:creationId xmlns:p14="http://schemas.microsoft.com/office/powerpoint/2010/main" val="21051875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smtClean="0"/>
              <a:t>Click on symbol to add diagram/chart</a:t>
            </a:r>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318857549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smtClean="0"/>
              <a:t>Click to add title</a:t>
            </a:r>
            <a:endParaRPr lang="en-US" noProof="0" dirty="0"/>
          </a:p>
        </p:txBody>
      </p:sp>
      <p:sp>
        <p:nvSpPr>
          <p:cNvPr id="2" name="Fußzeilenplatzhalter 1"/>
          <p:cNvSpPr>
            <a:spLocks noGrp="1"/>
          </p:cNvSpPr>
          <p:nvPr>
            <p:ph type="ftr" sz="quarter" idx="10"/>
          </p:nvPr>
        </p:nvSpPr>
        <p:spPr/>
        <p:txBody>
          <a:bodyPr/>
          <a:lstStyle/>
          <a:p>
            <a:endParaRPr lang="de-DE" dirty="0"/>
          </a:p>
        </p:txBody>
      </p:sp>
      <p:sp>
        <p:nvSpPr>
          <p:cNvPr id="3" name="Foliennummernplatzhalter 2"/>
          <p:cNvSpPr>
            <a:spLocks noGrp="1"/>
          </p:cNvSpPr>
          <p:nvPr>
            <p:ph type="sldNum" sz="quarter" idx="11"/>
          </p:nvPr>
        </p:nvSpPr>
        <p:spPr/>
        <p:txBody>
          <a:body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2767865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smtClean="0"/>
              <a:t>Phone:	+49 5246 963-0  </a:t>
            </a:r>
          </a:p>
          <a:p>
            <a:pPr>
              <a:buFont typeface="Wingdings" panose="05000000000000000000" pitchFamily="2" charset="2"/>
              <a:buNone/>
            </a:pPr>
            <a:r>
              <a:rPr lang="en-US" altLang="de-DE" sz="1600" dirty="0" smtClean="0"/>
              <a:t>E-mail:	info@beckhoff.com </a:t>
            </a:r>
          </a:p>
          <a:p>
            <a:pPr>
              <a:buFont typeface="Wingdings" panose="05000000000000000000" pitchFamily="2" charset="2"/>
              <a:buNone/>
            </a:pPr>
            <a:r>
              <a:rPr lang="en-US" altLang="de-DE" sz="1600" dirty="0" smtClean="0"/>
              <a:t>Web:	www.beckhoff.com </a:t>
            </a:r>
            <a:r>
              <a:rPr lang="en-US" altLang="de-DE" sz="1600" b="1" dirty="0" smtClean="0"/>
              <a:t> </a:t>
            </a:r>
            <a:endParaRPr lang="en-US" altLang="de-DE" sz="1600" b="1" dirty="0"/>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a:t>
            </a:r>
            <a:r>
              <a:rPr lang="en-US" dirty="0" smtClean="0"/>
              <a:t>KG</a:t>
            </a:r>
            <a:endParaRPr lang="de-DE" dirty="0"/>
          </a:p>
          <a:p>
            <a:pPr lvl="0"/>
            <a:endParaRPr lang="en-US" altLang="de-DE" dirty="0" smtClean="0"/>
          </a:p>
          <a:p>
            <a:pPr lvl="0"/>
            <a:r>
              <a:rPr lang="en-US" altLang="de-DE" dirty="0" smtClean="0"/>
              <a:t>All images are protected by copyright. The use and transfer to third parties is not permitted.</a:t>
            </a:r>
          </a:p>
          <a:p>
            <a:pPr lvl="0"/>
            <a:endParaRPr lang="en-US" altLang="de-DE" dirty="0" smtClean="0"/>
          </a:p>
          <a:p>
            <a:pPr lvl="0"/>
            <a:r>
              <a:rPr lang="en-US" altLang="de-DE" dirty="0" smtClean="0"/>
              <a:t>Beckhoff</a:t>
            </a:r>
            <a:r>
              <a:rPr lang="en-US" altLang="de-DE" baseline="30000" dirty="0" smtClean="0"/>
              <a:t>®</a:t>
            </a:r>
            <a:r>
              <a:rPr lang="en-US" altLang="de-DE" dirty="0" smtClean="0"/>
              <a:t>, </a:t>
            </a:r>
            <a:r>
              <a:rPr lang="en-US" altLang="de-DE" dirty="0" err="1" smtClean="0"/>
              <a:t>TwinCAT</a:t>
            </a:r>
            <a:r>
              <a:rPr lang="en-US" altLang="de-DE" baseline="30000" dirty="0" smtClean="0"/>
              <a:t>®, </a:t>
            </a:r>
            <a:r>
              <a:rPr lang="en-US" altLang="de-DE" dirty="0" err="1" smtClean="0"/>
              <a:t>EtherCAT</a:t>
            </a:r>
            <a:r>
              <a:rPr lang="en-US" altLang="de-DE" baseline="30000" dirty="0" smtClean="0"/>
              <a:t>®</a:t>
            </a:r>
            <a:r>
              <a:rPr lang="en-US" altLang="de-DE" dirty="0" smtClean="0"/>
              <a:t>, </a:t>
            </a:r>
            <a:r>
              <a:rPr lang="en-US" altLang="de-DE" dirty="0" err="1" smtClean="0"/>
              <a:t>EtherCAT</a:t>
            </a:r>
            <a:r>
              <a:rPr lang="en-US" altLang="de-DE" dirty="0" smtClean="0"/>
              <a:t> G</a:t>
            </a:r>
            <a:r>
              <a:rPr lang="en-US" altLang="de-DE" baseline="30000" dirty="0" smtClean="0"/>
              <a:t>®</a:t>
            </a:r>
            <a:r>
              <a:rPr lang="en-US" altLang="de-DE" baseline="0" dirty="0" smtClean="0"/>
              <a:t>,</a:t>
            </a:r>
            <a:r>
              <a:rPr lang="en-US" altLang="de-DE" baseline="30000" dirty="0" smtClean="0"/>
              <a:t> </a:t>
            </a:r>
            <a:r>
              <a:rPr lang="en-US" altLang="de-DE" dirty="0" err="1" smtClean="0"/>
              <a:t>EtherCAT</a:t>
            </a:r>
            <a:r>
              <a:rPr lang="en-US" altLang="de-DE" dirty="0" smtClean="0"/>
              <a:t> G10</a:t>
            </a:r>
            <a:r>
              <a:rPr lang="en-US" altLang="de-DE" baseline="30000" dirty="0" smtClean="0"/>
              <a:t>®</a:t>
            </a:r>
            <a:r>
              <a:rPr lang="en-US" altLang="de-DE" dirty="0" smtClean="0"/>
              <a:t>, </a:t>
            </a:r>
            <a:r>
              <a:rPr lang="en-US" altLang="de-DE" dirty="0" err="1" smtClean="0"/>
              <a:t>EtherCAT</a:t>
            </a:r>
            <a:r>
              <a:rPr lang="en-US" altLang="de-DE" dirty="0" smtClean="0"/>
              <a:t> P</a:t>
            </a:r>
            <a:r>
              <a:rPr lang="en-US" altLang="de-DE" baseline="30000" dirty="0" smtClean="0"/>
              <a:t>®</a:t>
            </a:r>
            <a:r>
              <a:rPr lang="en-US" altLang="de-DE" dirty="0" smtClean="0"/>
              <a:t>, Safety over </a:t>
            </a:r>
            <a:r>
              <a:rPr lang="en-US" altLang="de-DE" dirty="0" err="1" smtClean="0"/>
              <a:t>EtherCAT</a:t>
            </a:r>
            <a:r>
              <a:rPr lang="en-US" altLang="de-DE" baseline="30000" dirty="0" smtClean="0"/>
              <a:t>®</a:t>
            </a:r>
            <a:r>
              <a:rPr lang="en-US" altLang="de-DE" dirty="0" smtClean="0"/>
              <a:t>, </a:t>
            </a:r>
            <a:r>
              <a:rPr lang="en-US" altLang="de-DE" dirty="0" err="1" smtClean="0"/>
              <a:t>TwinSAFE</a:t>
            </a:r>
            <a:r>
              <a:rPr lang="en-US" altLang="de-DE" baseline="30000" dirty="0" smtClean="0"/>
              <a:t>®</a:t>
            </a:r>
            <a:r>
              <a:rPr lang="en-US" altLang="de-DE" dirty="0" smtClean="0"/>
              <a:t>, XFC</a:t>
            </a:r>
            <a:r>
              <a:rPr lang="en-US" altLang="de-DE" baseline="30000" dirty="0" smtClean="0"/>
              <a:t>®</a:t>
            </a:r>
            <a:r>
              <a:rPr lang="en-US" altLang="de-DE" dirty="0" smtClean="0"/>
              <a:t>, XTS</a:t>
            </a:r>
            <a:r>
              <a:rPr lang="en-US" altLang="de-DE" baseline="30000" dirty="0" smtClean="0"/>
              <a:t>®</a:t>
            </a:r>
            <a:r>
              <a:rPr lang="en-US" altLang="de-DE" dirty="0" smtClean="0"/>
              <a:t> and </a:t>
            </a:r>
            <a:r>
              <a:rPr lang="en-US" altLang="de-DE" dirty="0" err="1" smtClean="0"/>
              <a:t>XPlanar</a:t>
            </a:r>
            <a:r>
              <a:rPr lang="en-US" altLang="de-DE" baseline="30000" dirty="0" smtClean="0"/>
              <a:t>®</a:t>
            </a:r>
            <a:r>
              <a:rPr lang="en-US" altLang="de-DE" dirty="0" smtClean="0"/>
              <a:t> are registered trademarks of and licensed by Beckhoff Automation GmbH. Other designations used in this publication may be trademarks whose use by third parties for their own purposes could violate the rights of the owners.</a:t>
            </a:r>
          </a:p>
          <a:p>
            <a:pPr lvl="0"/>
            <a:endParaRPr lang="en-US" altLang="de-DE" dirty="0" smtClean="0"/>
          </a:p>
          <a:p>
            <a:pPr lvl="0"/>
            <a:r>
              <a:rPr lang="en-US" altLang="de-DE" dirty="0" smtClean="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endParaRPr lang="en-US" altLang="de-DE" dirty="0"/>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smtClean="0"/>
              <a:t>Beckhoff Automation GmbH &amp; Co. KG </a:t>
            </a:r>
            <a:br>
              <a:rPr lang="en-US" altLang="de-DE" sz="1600" dirty="0" smtClean="0"/>
            </a:br>
            <a:r>
              <a:rPr lang="en-US" altLang="de-DE" sz="1600" b="0" dirty="0" smtClean="0"/>
              <a:t>Headquarters </a:t>
            </a:r>
            <a:br>
              <a:rPr lang="en-US" altLang="de-DE" sz="1600" b="0" dirty="0" smtClean="0"/>
            </a:br>
            <a:r>
              <a:rPr lang="en-US" altLang="de-DE" sz="1600" b="0" dirty="0" smtClean="0"/>
              <a:t>Huelshorstweg 20 </a:t>
            </a:r>
            <a:br>
              <a:rPr lang="en-US" altLang="de-DE" sz="1600" b="0" dirty="0" smtClean="0"/>
            </a:br>
            <a:r>
              <a:rPr lang="en-US" altLang="de-DE" sz="1600" b="0" dirty="0" smtClean="0"/>
              <a:t>33415 Verl </a:t>
            </a:r>
            <a:br>
              <a:rPr lang="en-US" altLang="de-DE" sz="1600" b="0" dirty="0" smtClean="0"/>
            </a:br>
            <a:r>
              <a:rPr lang="en-US" altLang="de-DE" sz="1600" b="0" dirty="0" smtClean="0"/>
              <a:t>Germany </a:t>
            </a:r>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smtClean="0"/>
              <a:t>Contact</a:t>
            </a:r>
            <a:endParaRPr lang="en-US" noProof="0" dirty="0"/>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smtClean="0"/>
              <a:t>MM/YYYY</a:t>
            </a:r>
            <a:endParaRPr lang="de-DE" dirty="0"/>
          </a:p>
        </p:txBody>
      </p:sp>
    </p:spTree>
    <p:extLst>
      <p:ext uri="{BB962C8B-B14F-4D97-AF65-F5344CB8AC3E}">
        <p14:creationId xmlns:p14="http://schemas.microsoft.com/office/powerpoint/2010/main" val="385105683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smtClean="0"/>
              <a:t>© Beckhoff Automation GmbH &amp; Co. KG</a:t>
            </a:r>
          </a:p>
          <a:p>
            <a:endParaRPr lang="de-DE" altLang="de-DE" sz="1200" dirty="0" smtClean="0"/>
          </a:p>
          <a:p>
            <a:pPr>
              <a:buFont typeface="Wingdings" panose="05000000000000000000" pitchFamily="2" charset="2"/>
              <a:buNone/>
            </a:pPr>
            <a:r>
              <a:rPr lang="de-DE" altLang="de-DE" sz="1200" dirty="0" smtClean="0"/>
              <a:t>Alle Bilder sind urheberrechtlich geschützt. Die Weitergabe und Nutzung durch Dritte ist nicht gestattet.</a:t>
            </a:r>
          </a:p>
          <a:p>
            <a:pPr>
              <a:buFont typeface="Wingdings" panose="05000000000000000000" pitchFamily="2" charset="2"/>
              <a:buNone/>
            </a:pPr>
            <a:endParaRPr lang="de-DE" altLang="de-DE" sz="1200" dirty="0" smtClean="0"/>
          </a:p>
          <a:p>
            <a:pPr>
              <a:buFont typeface="Wingdings" panose="05000000000000000000" pitchFamily="2" charset="2"/>
              <a:buNone/>
            </a:pPr>
            <a:r>
              <a:rPr lang="de-DE" sz="1200" dirty="0" smtClean="0"/>
              <a:t>Beckhoff</a:t>
            </a:r>
            <a:r>
              <a:rPr lang="de-DE" sz="1200" baseline="30000" dirty="0" smtClean="0"/>
              <a:t>®</a:t>
            </a:r>
            <a:r>
              <a:rPr lang="de-DE" sz="1200" dirty="0" smtClean="0"/>
              <a:t>, </a:t>
            </a:r>
            <a:r>
              <a:rPr lang="de-DE" sz="1200" dirty="0" err="1" smtClean="0"/>
              <a:t>TwinCAT</a:t>
            </a:r>
            <a:r>
              <a:rPr lang="de-DE" sz="1200" baseline="30000" dirty="0" smtClean="0"/>
              <a:t>®</a:t>
            </a:r>
            <a:r>
              <a:rPr lang="de-DE" sz="1200" dirty="0" smtClean="0"/>
              <a:t>, </a:t>
            </a:r>
            <a:r>
              <a:rPr lang="de-DE" sz="1200" dirty="0" err="1" smtClean="0"/>
              <a:t>EtherCAT</a:t>
            </a:r>
            <a:r>
              <a:rPr lang="de-DE" sz="1200" baseline="30000" dirty="0" smtClean="0"/>
              <a:t>®</a:t>
            </a:r>
            <a:r>
              <a:rPr lang="de-DE" sz="1200" dirty="0" smtClean="0"/>
              <a:t>, </a:t>
            </a:r>
            <a:r>
              <a:rPr lang="de-DE" sz="1200" dirty="0" err="1" smtClean="0"/>
              <a:t>EtherCAT</a:t>
            </a:r>
            <a:r>
              <a:rPr lang="de-DE" sz="1200" dirty="0" smtClean="0"/>
              <a:t> G</a:t>
            </a:r>
            <a:r>
              <a:rPr lang="de-DE" sz="1200" baseline="30000" dirty="0" smtClean="0"/>
              <a:t>®</a:t>
            </a:r>
            <a:r>
              <a:rPr lang="de-DE" sz="1200" dirty="0" smtClean="0"/>
              <a:t>, </a:t>
            </a:r>
            <a:r>
              <a:rPr lang="de-DE" sz="1200" dirty="0" err="1" smtClean="0"/>
              <a:t>EtherCAT</a:t>
            </a:r>
            <a:r>
              <a:rPr lang="de-DE" sz="1200" dirty="0" smtClean="0"/>
              <a:t> G10</a:t>
            </a:r>
            <a:r>
              <a:rPr lang="de-DE" sz="1200" baseline="30000" dirty="0" smtClean="0"/>
              <a:t>®</a:t>
            </a:r>
            <a:r>
              <a:rPr lang="de-DE" sz="1200" dirty="0" smtClean="0"/>
              <a:t>, </a:t>
            </a:r>
            <a:r>
              <a:rPr lang="de-DE" sz="1200" dirty="0" err="1" smtClean="0"/>
              <a:t>EtherCAT</a:t>
            </a:r>
            <a:r>
              <a:rPr lang="de-DE" sz="1200" dirty="0" smtClean="0"/>
              <a:t> P</a:t>
            </a:r>
            <a:r>
              <a:rPr lang="de-DE" sz="1200" baseline="30000" dirty="0" smtClean="0"/>
              <a:t>®</a:t>
            </a:r>
            <a:r>
              <a:rPr lang="de-DE" sz="1200" dirty="0" smtClean="0"/>
              <a:t>, </a:t>
            </a:r>
            <a:r>
              <a:rPr lang="de-DE" sz="1200" dirty="0" err="1" smtClean="0"/>
              <a:t>Safety</a:t>
            </a:r>
            <a:r>
              <a:rPr lang="de-DE" sz="1200" dirty="0" smtClean="0"/>
              <a:t> </a:t>
            </a:r>
            <a:r>
              <a:rPr lang="de-DE" sz="1200" dirty="0" err="1" smtClean="0"/>
              <a:t>over</a:t>
            </a:r>
            <a:r>
              <a:rPr lang="de-DE" sz="1200" dirty="0" smtClean="0"/>
              <a:t> </a:t>
            </a:r>
            <a:r>
              <a:rPr lang="de-DE" sz="1200" dirty="0" err="1" smtClean="0"/>
              <a:t>EtherCAT</a:t>
            </a:r>
            <a:r>
              <a:rPr lang="de-DE" sz="1200" baseline="30000" dirty="0" smtClean="0"/>
              <a:t>®</a:t>
            </a:r>
            <a:r>
              <a:rPr lang="de-DE" sz="1200" dirty="0" smtClean="0"/>
              <a:t>, </a:t>
            </a:r>
            <a:r>
              <a:rPr lang="de-DE" sz="1200" dirty="0" err="1" smtClean="0"/>
              <a:t>TwinSAFE</a:t>
            </a:r>
            <a:r>
              <a:rPr lang="de-DE" sz="1200" baseline="30000" dirty="0" smtClean="0"/>
              <a:t>®</a:t>
            </a:r>
            <a:r>
              <a:rPr lang="de-DE" sz="1200" dirty="0" smtClean="0"/>
              <a:t>, XFC</a:t>
            </a:r>
            <a:r>
              <a:rPr lang="de-DE" sz="1200" baseline="30000" dirty="0" smtClean="0"/>
              <a:t>®</a:t>
            </a:r>
            <a:r>
              <a:rPr lang="de-DE" sz="1200" dirty="0" smtClean="0"/>
              <a:t>, XTS</a:t>
            </a:r>
            <a:r>
              <a:rPr lang="de-DE" sz="1200" baseline="30000" dirty="0" smtClean="0"/>
              <a:t>®</a:t>
            </a:r>
            <a:r>
              <a:rPr lang="de-DE" sz="1200" dirty="0" smtClean="0"/>
              <a:t> und </a:t>
            </a:r>
            <a:r>
              <a:rPr lang="de-DE" sz="1200" dirty="0" err="1" smtClean="0"/>
              <a:t>XPlanar</a:t>
            </a:r>
            <a:r>
              <a:rPr lang="de-DE" sz="1200" baseline="30000" dirty="0" smtClean="0"/>
              <a:t>®</a:t>
            </a:r>
            <a:r>
              <a:rPr lang="de-DE" sz="1200" dirty="0" smtClean="0"/>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smtClean="0"/>
          </a:p>
          <a:p>
            <a:pPr>
              <a:buFont typeface="Wingdings" panose="05000000000000000000" pitchFamily="2" charset="2"/>
              <a:buNone/>
            </a:pPr>
            <a:r>
              <a:rPr lang="de-DE" altLang="de-DE" sz="1200" dirty="0" smtClean="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endParaRPr lang="de-DE" altLang="de-DE" sz="1200" dirty="0"/>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smtClean="0"/>
              <a:t>Telefon:	+49 5246 963-0  </a:t>
            </a:r>
          </a:p>
          <a:p>
            <a:pPr>
              <a:buFont typeface="Wingdings" panose="05000000000000000000" pitchFamily="2" charset="2"/>
              <a:buNone/>
            </a:pPr>
            <a:r>
              <a:rPr lang="de-DE" altLang="de-DE" sz="1600" dirty="0" smtClean="0"/>
              <a:t>E-Mail:	info@beckhoff.de</a:t>
            </a:r>
          </a:p>
          <a:p>
            <a:pPr>
              <a:buFont typeface="Wingdings" panose="05000000000000000000" pitchFamily="2" charset="2"/>
              <a:buNone/>
            </a:pPr>
            <a:r>
              <a:rPr lang="de-DE" altLang="de-DE" sz="1600" dirty="0" smtClean="0"/>
              <a:t>Web:	www.beckhoff.de</a:t>
            </a:r>
            <a:r>
              <a:rPr lang="de-DE" altLang="de-DE" sz="1600" b="1" dirty="0" smtClean="0"/>
              <a:t> </a:t>
            </a:r>
            <a:endParaRPr lang="de-DE" altLang="de-DE" sz="1600" b="1" dirty="0"/>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smtClean="0"/>
              <a:t>Beckhoff Automation GmbH &amp; Co. KG </a:t>
            </a:r>
            <a:br>
              <a:rPr lang="en-US" altLang="de-DE" sz="1600" dirty="0" smtClean="0"/>
            </a:br>
            <a:r>
              <a:rPr lang="de-DE" altLang="de-DE" sz="1600" b="0" dirty="0" smtClean="0">
                <a:solidFill>
                  <a:srgbClr val="000000"/>
                </a:solidFill>
                <a:latin typeface="Arial"/>
                <a:cs typeface="+mn-cs"/>
              </a:rPr>
              <a:t>Unternehmenszentrale</a:t>
            </a:r>
          </a:p>
          <a:p>
            <a:pPr marL="0" lvl="0" indent="0">
              <a:spcBef>
                <a:spcPts val="0"/>
              </a:spcBef>
              <a:buNone/>
            </a:pPr>
            <a:r>
              <a:rPr lang="de-DE" altLang="de-DE" sz="1600" b="0" dirty="0" smtClean="0">
                <a:solidFill>
                  <a:srgbClr val="000000"/>
                </a:solidFill>
                <a:latin typeface="Arial"/>
                <a:cs typeface="+mn-cs"/>
              </a:rPr>
              <a:t>Hülshorstweg 20</a:t>
            </a:r>
          </a:p>
          <a:p>
            <a:pPr marL="0" lvl="0" indent="0">
              <a:spcBef>
                <a:spcPts val="0"/>
              </a:spcBef>
              <a:buNone/>
            </a:pPr>
            <a:r>
              <a:rPr lang="de-DE" altLang="de-DE" sz="1600" b="0" dirty="0" smtClean="0">
                <a:solidFill>
                  <a:srgbClr val="000000"/>
                </a:solidFill>
                <a:latin typeface="Arial"/>
                <a:cs typeface="+mn-cs"/>
              </a:rPr>
              <a:t>33415 Verl</a:t>
            </a:r>
          </a:p>
          <a:p>
            <a:pPr marL="0" lvl="0" indent="0">
              <a:spcBef>
                <a:spcPts val="0"/>
              </a:spcBef>
              <a:buNone/>
            </a:pPr>
            <a:r>
              <a:rPr lang="de-DE" altLang="de-DE" sz="1600" b="0" dirty="0" smtClean="0">
                <a:solidFill>
                  <a:srgbClr val="000000"/>
                </a:solidFill>
                <a:latin typeface="Arial"/>
                <a:cs typeface="+mn-cs"/>
              </a:rPr>
              <a:t>Deutschland</a:t>
            </a:r>
          </a:p>
          <a:p>
            <a:pPr lvl="0"/>
            <a:endParaRPr lang="en-US" altLang="de-DE" sz="1600" b="0" dirty="0" smtClean="0"/>
          </a:p>
        </p:txBody>
      </p:sp>
      <p:sp>
        <p:nvSpPr>
          <p:cNvPr id="11" name="Textfeld 10"/>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smtClean="0"/>
              <a:t>Kontakt </a:t>
            </a:r>
            <a:endParaRPr lang="de-DE" dirty="0"/>
          </a:p>
        </p:txBody>
      </p:sp>
      <p:sp>
        <p:nvSpPr>
          <p:cNvPr id="8" name="Textplatzhalter 4"/>
          <p:cNvSpPr>
            <a:spLocks noGrp="1"/>
          </p:cNvSpPr>
          <p:nvPr>
            <p:ph type="body" sz="quarter" idx="11" hasCustomPrompt="1"/>
          </p:nvPr>
        </p:nvSpPr>
        <p:spPr>
          <a:xfrm>
            <a:off x="3255495" y="4031918"/>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smtClean="0"/>
              <a:t>MM/YYYY</a:t>
            </a:r>
            <a:endParaRPr lang="de-DE" dirty="0"/>
          </a:p>
        </p:txBody>
      </p:sp>
    </p:spTree>
    <p:extLst>
      <p:ext uri="{BB962C8B-B14F-4D97-AF65-F5344CB8AC3E}">
        <p14:creationId xmlns:p14="http://schemas.microsoft.com/office/powerpoint/2010/main" val="3385922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smtClean="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smtClean="0"/>
              <a:t>Speaker Name </a:t>
            </a:r>
            <a:br>
              <a:rPr lang="en-US" noProof="0" dirty="0" smtClean="0"/>
            </a:br>
            <a:r>
              <a:rPr lang="en-US" noProof="0" dirty="0" smtClean="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for Speaker – Version 3">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smtClean="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smtClean="0"/>
              <a:t>Speaker Name </a:t>
            </a:r>
            <a:br>
              <a:rPr lang="en-US" noProof="0" dirty="0" smtClean="0"/>
            </a:br>
            <a:r>
              <a:rPr lang="en-US" noProof="0" dirty="0" smtClean="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5" cy="6857999"/>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9" name="Picture 4" descr="E_CAT_4c_o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84306" y="4291431"/>
            <a:ext cx="908999" cy="20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0522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‹Nr.›</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smtClean="0"/>
              <a:t>Click to add chapter (active chapter in bold)</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Tree>
    <p:extLst>
      <p:ext uri="{BB962C8B-B14F-4D97-AF65-F5344CB8AC3E}">
        <p14:creationId xmlns:p14="http://schemas.microsoft.com/office/powerpoint/2010/main" val="16510481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5272207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239533410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Tree>
    <p:extLst>
      <p:ext uri="{BB962C8B-B14F-4D97-AF65-F5344CB8AC3E}">
        <p14:creationId xmlns:p14="http://schemas.microsoft.com/office/powerpoint/2010/main" val="28451382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smtClean="0"/>
              <a:t>Click on symbol to add picture</a:t>
            </a:r>
            <a:endParaRPr lang="en-US" noProof="0" dirty="0"/>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0"/>
            <a:endParaRPr lang="en-US" noProof="0" dirty="0" smtClean="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smtClean="0"/>
              <a:t>Click to add title</a:t>
            </a:r>
            <a:endParaRPr lang="en-US" noProof="0" dirty="0"/>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spTree>
    <p:extLst>
      <p:ext uri="{BB962C8B-B14F-4D97-AF65-F5344CB8AC3E}">
        <p14:creationId xmlns:p14="http://schemas.microsoft.com/office/powerpoint/2010/main" val="15864130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smtClean="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smtClean="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smtClean="0"/>
              <a:t>Click to add title</a:t>
            </a:r>
            <a:endParaRPr lang="en-US" noProof="0" dirty="0"/>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smtClean="0"/>
              <a:t>Click to add text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5"/>
            <a:r>
              <a:rPr lang="en-US" noProof="0" dirty="0" smtClean="0"/>
              <a:t>Sixth level</a:t>
            </a:r>
          </a:p>
          <a:p>
            <a:pPr lvl="6"/>
            <a:r>
              <a:rPr lang="en-US" noProof="0" dirty="0" smtClean="0"/>
              <a:t>Seventh level</a:t>
            </a:r>
          </a:p>
          <a:p>
            <a:pPr lvl="7"/>
            <a:r>
              <a:rPr lang="en-US" noProof="0" dirty="0" smtClean="0"/>
              <a:t>Eighth level</a:t>
            </a:r>
          </a:p>
          <a:p>
            <a:pPr lvl="8"/>
            <a:r>
              <a:rPr lang="en-US" noProof="0" dirty="0" smtClean="0"/>
              <a:t>Ninth level</a:t>
            </a:r>
            <a:endParaRPr lang="en-US" noProof="0" dirty="0"/>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‹Nr.›</a:t>
            </a:fld>
            <a:endParaRPr lang="de-DE" dirty="0"/>
          </a:p>
        </p:txBody>
      </p:sp>
      <p:pic>
        <p:nvPicPr>
          <p:cNvPr id="10" name="Grafik 9"/>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4" r:id="rId24"/>
    <p:sldLayoutId id="2147483826" r:id="rId25"/>
    <p:sldLayoutId id="2147483827" r:id="rId26"/>
  </p:sldLayoutIdLst>
  <p:timing>
    <p:tnLst>
      <p:par>
        <p:cTn id="1" dur="indefinite" restart="never" nodeType="tmRoot"/>
      </p:par>
    </p:tnLst>
  </p:timing>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51.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8.xml"/><Relationship Id="rId5" Type="http://schemas.openxmlformats.org/officeDocument/2006/relationships/image" Target="../media/image107.png"/><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image" Target="../media/image110.emf"/><Relationship Id="rId5" Type="http://schemas.openxmlformats.org/officeDocument/2006/relationships/image" Target="../media/image109.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8.xml"/><Relationship Id="rId6" Type="http://schemas.openxmlformats.org/officeDocument/2006/relationships/image" Target="../media/image112.PNG"/><Relationship Id="rId5" Type="http://schemas.openxmlformats.org/officeDocument/2006/relationships/image" Target="../media/image109.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8.xml"/><Relationship Id="rId6" Type="http://schemas.openxmlformats.org/officeDocument/2006/relationships/image" Target="../media/image112.PNG"/><Relationship Id="rId5" Type="http://schemas.openxmlformats.org/officeDocument/2006/relationships/image" Target="../media/image109.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114.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image" Target="../media/image116.PNG"/><Relationship Id="rId5" Type="http://schemas.openxmlformats.org/officeDocument/2006/relationships/image" Target="../media/image108.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9.xml"/><Relationship Id="rId5" Type="http://schemas.openxmlformats.org/officeDocument/2006/relationships/image" Target="../media/image118.PNG"/><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7.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12233"/>
            <a:ext cx="10137600" cy="967921"/>
          </a:xfrm>
        </p:spPr>
        <p:txBody>
          <a:bodyPr/>
          <a:lstStyle/>
          <a:p>
            <a:r>
              <a:rPr lang="en-US" noProof="0" dirty="0" smtClean="0"/>
              <a:t>New Automation Technology</a:t>
            </a:r>
            <a:br>
              <a:rPr lang="en-US" noProof="0" dirty="0" smtClean="0"/>
            </a:br>
            <a:r>
              <a:rPr lang="en-US" noProof="0" dirty="0" smtClean="0"/>
              <a:t>Beckhoff Automation</a:t>
            </a:r>
            <a:endParaRPr lang="en-US" noProof="0" dirty="0"/>
          </a:p>
        </p:txBody>
      </p:sp>
    </p:spTree>
    <p:extLst>
      <p:ext uri="{BB962C8B-B14F-4D97-AF65-F5344CB8AC3E}">
        <p14:creationId xmlns:p14="http://schemas.microsoft.com/office/powerpoint/2010/main" val="333346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noProof="0" dirty="0" smtClean="0"/>
              <a:t>Open XTS Tool Window</a:t>
            </a:r>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b="5213"/>
          <a:stretch/>
        </p:blipFill>
        <p:spPr>
          <a:xfrm>
            <a:off x="4089636" y="1090800"/>
            <a:ext cx="4454636" cy="4293063"/>
          </a:xfrm>
          <a:prstGeom prst="rect">
            <a:avLst/>
          </a:prstGeom>
        </p:spPr>
      </p:pic>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824" y="3359175"/>
            <a:ext cx="6097011" cy="3498826"/>
          </a:xfrm>
          <a:prstGeom prst="rect">
            <a:avLst/>
          </a:prstGeom>
        </p:spPr>
      </p:pic>
      <p:cxnSp>
        <p:nvCxnSpPr>
          <p:cNvPr id="10" name="Gerade Verbindung mit Pfeil 9"/>
          <p:cNvCxnSpPr/>
          <p:nvPr/>
        </p:nvCxnSpPr>
        <p:spPr>
          <a:xfrm>
            <a:off x="7209861" y="2854631"/>
            <a:ext cx="924489" cy="847650"/>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01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noProof="0" dirty="0" smtClean="0"/>
              <a:t>Start the configuration process</a:t>
            </a:r>
          </a:p>
          <a:p>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r="55200" b="51096"/>
          <a:stretch/>
        </p:blipFill>
        <p:spPr>
          <a:xfrm>
            <a:off x="1271464" y="2790275"/>
            <a:ext cx="4597141" cy="2879724"/>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9" name="Ellipse 8"/>
          <p:cNvSpPr/>
          <p:nvPr/>
        </p:nvSpPr>
        <p:spPr>
          <a:xfrm>
            <a:off x="2724440" y="2970105"/>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12" name="Gerade Verbindung mit Pfeil 11"/>
          <p:cNvCxnSpPr/>
          <p:nvPr/>
        </p:nvCxnSpPr>
        <p:spPr>
          <a:xfrm flipV="1">
            <a:off x="3143672" y="1988840"/>
            <a:ext cx="2952328" cy="1080120"/>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uppieren 18"/>
          <p:cNvGrpSpPr/>
          <p:nvPr/>
        </p:nvGrpSpPr>
        <p:grpSpPr>
          <a:xfrm>
            <a:off x="10776520" y="5635892"/>
            <a:ext cx="1194086" cy="1237251"/>
            <a:chOff x="10776520" y="5635892"/>
            <a:chExt cx="1194086" cy="1237251"/>
          </a:xfrm>
        </p:grpSpPr>
        <p:pic>
          <p:nvPicPr>
            <p:cNvPr id="14" name="Grafik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6520" y="5920762"/>
              <a:ext cx="1000000" cy="952381"/>
            </a:xfrm>
            <a:prstGeom prst="rect">
              <a:avLst/>
            </a:prstGeom>
          </p:spPr>
        </p:pic>
        <p:cxnSp>
          <p:nvCxnSpPr>
            <p:cNvPr id="15" name="Gerade Verbindung mit Pfeil 14"/>
            <p:cNvCxnSpPr/>
            <p:nvPr/>
          </p:nvCxnSpPr>
          <p:spPr>
            <a:xfrm flipH="1">
              <a:off x="11640616" y="5635892"/>
              <a:ext cx="329990" cy="38539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08329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noProof="0" dirty="0" smtClean="0"/>
              <a:t>Add XTS Task 1</a:t>
            </a:r>
          </a:p>
          <a:p>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19" name="Gruppieren 18"/>
          <p:cNvGrpSpPr/>
          <p:nvPr/>
        </p:nvGrpSpPr>
        <p:grpSpPr>
          <a:xfrm>
            <a:off x="10776520" y="5635892"/>
            <a:ext cx="1194086" cy="1237251"/>
            <a:chOff x="10776520" y="5635892"/>
            <a:chExt cx="1194086" cy="1237251"/>
          </a:xfrm>
        </p:grpSpPr>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520" y="5920762"/>
              <a:ext cx="1000000" cy="952381"/>
            </a:xfrm>
            <a:prstGeom prst="rect">
              <a:avLst/>
            </a:prstGeom>
          </p:spPr>
        </p:pic>
        <p:cxnSp>
          <p:nvCxnSpPr>
            <p:cNvPr id="15" name="Gerade Verbindung mit Pfeil 14"/>
            <p:cNvCxnSpPr/>
            <p:nvPr/>
          </p:nvCxnSpPr>
          <p:spPr>
            <a:xfrm flipH="1">
              <a:off x="11640616" y="5635892"/>
              <a:ext cx="329990" cy="38539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uppieren 17"/>
          <p:cNvGrpSpPr/>
          <p:nvPr/>
        </p:nvGrpSpPr>
        <p:grpSpPr>
          <a:xfrm>
            <a:off x="4353602" y="3137991"/>
            <a:ext cx="6449325" cy="1638529"/>
            <a:chOff x="3236799" y="3374400"/>
            <a:chExt cx="6449325" cy="1638529"/>
          </a:xfrm>
        </p:grpSpPr>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6799" y="3374400"/>
              <a:ext cx="6449325" cy="1638529"/>
            </a:xfrm>
            <a:prstGeom prst="rect">
              <a:avLst/>
            </a:prstGeom>
            <a:ln>
              <a:solidFill>
                <a:srgbClr val="2D76AD"/>
              </a:solidFill>
            </a:ln>
          </p:spPr>
        </p:pic>
        <p:sp>
          <p:nvSpPr>
            <p:cNvPr id="9" name="Ellipse 8"/>
            <p:cNvSpPr/>
            <p:nvPr/>
          </p:nvSpPr>
          <p:spPr>
            <a:xfrm>
              <a:off x="3291421" y="3388682"/>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12" name="Gerade Verbindung mit Pfeil 11"/>
            <p:cNvCxnSpPr/>
            <p:nvPr/>
          </p:nvCxnSpPr>
          <p:spPr>
            <a:xfrm>
              <a:off x="3784109" y="3532678"/>
              <a:ext cx="4713522" cy="44883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a:xfrm>
              <a:off x="8847395" y="3957256"/>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16" name="Gerade Verbindung mit Pfeil 15"/>
            <p:cNvCxnSpPr/>
            <p:nvPr/>
          </p:nvCxnSpPr>
          <p:spPr>
            <a:xfrm flipH="1">
              <a:off x="5019894" y="4205750"/>
              <a:ext cx="3770061" cy="368538"/>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16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noProof="0" dirty="0" smtClean="0"/>
              <a:t>Add XTS Parts</a:t>
            </a:r>
          </a:p>
          <a:p>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6" name="Gruppieren 5"/>
          <p:cNvGrpSpPr/>
          <p:nvPr/>
        </p:nvGrpSpPr>
        <p:grpSpPr>
          <a:xfrm>
            <a:off x="10776520" y="5635892"/>
            <a:ext cx="1194086" cy="1237251"/>
            <a:chOff x="10776520" y="5635892"/>
            <a:chExt cx="1194086" cy="1237251"/>
          </a:xfrm>
        </p:grpSpPr>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520" y="5920762"/>
              <a:ext cx="1000000" cy="952381"/>
            </a:xfrm>
            <a:prstGeom prst="rect">
              <a:avLst/>
            </a:prstGeom>
          </p:spPr>
        </p:pic>
        <p:cxnSp>
          <p:nvCxnSpPr>
            <p:cNvPr id="15" name="Gerade Verbindung mit Pfeil 14"/>
            <p:cNvCxnSpPr/>
            <p:nvPr/>
          </p:nvCxnSpPr>
          <p:spPr>
            <a:xfrm flipH="1">
              <a:off x="11640616" y="5635892"/>
              <a:ext cx="329990" cy="38539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746" y="3501008"/>
            <a:ext cx="3871429" cy="3221429"/>
          </a:xfrm>
          <a:prstGeom prst="rect">
            <a:avLst/>
          </a:prstGeom>
          <a:ln>
            <a:solidFill>
              <a:srgbClr val="2D76AD"/>
            </a:solidFill>
          </a:ln>
        </p:spPr>
      </p:pic>
      <p:sp>
        <p:nvSpPr>
          <p:cNvPr id="20" name="Ellipse 19"/>
          <p:cNvSpPr/>
          <p:nvPr/>
        </p:nvSpPr>
        <p:spPr>
          <a:xfrm>
            <a:off x="7195576" y="1703642"/>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21" name="Gerade Verbindung mit Pfeil 20"/>
          <p:cNvCxnSpPr/>
          <p:nvPr/>
        </p:nvCxnSpPr>
        <p:spPr>
          <a:xfrm flipH="1">
            <a:off x="6926698" y="1946599"/>
            <a:ext cx="268878" cy="340834"/>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
        <p:nvSpPr>
          <p:cNvPr id="22" name="Ellipse 21"/>
          <p:cNvSpPr/>
          <p:nvPr/>
        </p:nvSpPr>
        <p:spPr>
          <a:xfrm>
            <a:off x="6121456" y="3867591"/>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23" name="Gerade Verbindung mit Pfeil 22"/>
          <p:cNvCxnSpPr/>
          <p:nvPr/>
        </p:nvCxnSpPr>
        <p:spPr>
          <a:xfrm flipH="1">
            <a:off x="5012822" y="4155584"/>
            <a:ext cx="1004096" cy="290758"/>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V="1">
            <a:off x="5047884" y="4653136"/>
            <a:ext cx="969034" cy="132463"/>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1070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noProof="0" dirty="0" smtClean="0"/>
              <a:t>Add XTS Tracks</a:t>
            </a:r>
            <a:br>
              <a:rPr lang="en-US" noProof="0" dirty="0" smtClean="0"/>
            </a:br>
            <a:r>
              <a:rPr lang="en-US" noProof="0" dirty="0" smtClean="0"/>
              <a:t>(one track </a:t>
            </a:r>
            <a:r>
              <a:rPr lang="en-US" noProof="0" dirty="0" err="1" smtClean="0"/>
              <a:t>minmum</a:t>
            </a:r>
            <a:r>
              <a:rPr lang="en-US" noProof="0" dirty="0" smtClean="0"/>
              <a:t>)</a:t>
            </a:r>
          </a:p>
          <a:p>
            <a:endParaRPr lang="en-US" dirty="0"/>
          </a:p>
          <a:p>
            <a:endParaRPr lang="en-US" noProof="0" dirty="0" smtClean="0"/>
          </a:p>
          <a:p>
            <a:endParaRPr lang="en-US" dirty="0"/>
          </a:p>
          <a:p>
            <a:endParaRPr lang="en-US" noProof="0" dirty="0" smtClean="0"/>
          </a:p>
          <a:p>
            <a:r>
              <a:rPr lang="en-US" dirty="0" smtClean="0"/>
              <a:t>Add Parts to the track</a:t>
            </a:r>
            <a:endParaRPr lang="en-US" noProof="0" dirty="0" smtClean="0"/>
          </a:p>
          <a:p>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6" name="Gruppieren 5"/>
          <p:cNvGrpSpPr/>
          <p:nvPr/>
        </p:nvGrpSpPr>
        <p:grpSpPr>
          <a:xfrm>
            <a:off x="10776520" y="5635892"/>
            <a:ext cx="1194086" cy="1237251"/>
            <a:chOff x="10776520" y="5635892"/>
            <a:chExt cx="1194086" cy="1237251"/>
          </a:xfrm>
        </p:grpSpPr>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520" y="5920762"/>
              <a:ext cx="1000000" cy="952381"/>
            </a:xfrm>
            <a:prstGeom prst="rect">
              <a:avLst/>
            </a:prstGeom>
          </p:spPr>
        </p:pic>
        <p:cxnSp>
          <p:nvCxnSpPr>
            <p:cNvPr id="15" name="Gerade Verbindung mit Pfeil 14"/>
            <p:cNvCxnSpPr/>
            <p:nvPr/>
          </p:nvCxnSpPr>
          <p:spPr>
            <a:xfrm flipH="1">
              <a:off x="11640616" y="5635892"/>
              <a:ext cx="329990" cy="38539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Ellipse 21"/>
          <p:cNvSpPr/>
          <p:nvPr/>
        </p:nvSpPr>
        <p:spPr>
          <a:xfrm>
            <a:off x="6124718" y="3785841"/>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sp>
        <p:nvSpPr>
          <p:cNvPr id="16" name="Ellipse 15"/>
          <p:cNvSpPr/>
          <p:nvPr/>
        </p:nvSpPr>
        <p:spPr>
          <a:xfrm>
            <a:off x="7195576" y="1703642"/>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17" name="Gerade Verbindung mit Pfeil 16"/>
          <p:cNvCxnSpPr/>
          <p:nvPr/>
        </p:nvCxnSpPr>
        <p:spPr>
          <a:xfrm flipH="1">
            <a:off x="6926698" y="1946599"/>
            <a:ext cx="268878" cy="340834"/>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824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noProof="0" dirty="0" smtClean="0"/>
              <a:t>Add XTS Station</a:t>
            </a:r>
            <a:br>
              <a:rPr lang="en-US" noProof="0" dirty="0" smtClean="0"/>
            </a:br>
            <a:r>
              <a:rPr lang="en-US" noProof="0" dirty="0" smtClean="0"/>
              <a:t>(only display at the moment)</a:t>
            </a:r>
          </a:p>
          <a:p>
            <a:endParaRPr lang="en-US" dirty="0"/>
          </a:p>
          <a:p>
            <a:endParaRPr lang="en-US" noProof="0" dirty="0" smtClean="0"/>
          </a:p>
          <a:p>
            <a:endParaRPr lang="en-US" dirty="0"/>
          </a:p>
          <a:p>
            <a:endParaRPr lang="en-US" noProof="0" dirty="0" smtClean="0"/>
          </a:p>
          <a:p>
            <a:endParaRPr lang="en-US" dirty="0"/>
          </a:p>
          <a:p>
            <a:endParaRPr lang="en-US" noProof="0" dirty="0" smtClean="0"/>
          </a:p>
          <a:p>
            <a:endParaRPr lang="en-US" dirty="0"/>
          </a:p>
          <a:p>
            <a:endParaRPr lang="en-US" b="1" dirty="0" smtClean="0"/>
          </a:p>
          <a:p>
            <a:r>
              <a:rPr lang="en-US" b="1" dirty="0" smtClean="0"/>
              <a:t>Info</a:t>
            </a:r>
            <a:endParaRPr lang="en-US" b="1" dirty="0"/>
          </a:p>
          <a:p>
            <a:pPr lvl="1"/>
            <a:r>
              <a:rPr lang="en-US" dirty="0" smtClean="0"/>
              <a:t>At the moment not necessary</a:t>
            </a:r>
            <a:endParaRPr lang="en-US" dirty="0"/>
          </a:p>
          <a:p>
            <a:endParaRPr lang="en-US" noProof="0" dirty="0" smtClean="0"/>
          </a:p>
          <a:p>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6" name="Gruppieren 5"/>
          <p:cNvGrpSpPr/>
          <p:nvPr/>
        </p:nvGrpSpPr>
        <p:grpSpPr>
          <a:xfrm>
            <a:off x="10776520" y="5635892"/>
            <a:ext cx="1194086" cy="1237251"/>
            <a:chOff x="10776520" y="5635892"/>
            <a:chExt cx="1194086" cy="1237251"/>
          </a:xfrm>
        </p:grpSpPr>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520" y="5920762"/>
              <a:ext cx="1000000" cy="952381"/>
            </a:xfrm>
            <a:prstGeom prst="rect">
              <a:avLst/>
            </a:prstGeom>
          </p:spPr>
        </p:pic>
        <p:cxnSp>
          <p:nvCxnSpPr>
            <p:cNvPr id="15" name="Gerade Verbindung mit Pfeil 14"/>
            <p:cNvCxnSpPr/>
            <p:nvPr/>
          </p:nvCxnSpPr>
          <p:spPr>
            <a:xfrm flipH="1">
              <a:off x="11640616" y="5635892"/>
              <a:ext cx="329990" cy="38539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Ellipse 21"/>
          <p:cNvSpPr/>
          <p:nvPr/>
        </p:nvSpPr>
        <p:spPr>
          <a:xfrm>
            <a:off x="6125184" y="4335920"/>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sp>
        <p:nvSpPr>
          <p:cNvPr id="16" name="Ellipse 15"/>
          <p:cNvSpPr/>
          <p:nvPr/>
        </p:nvSpPr>
        <p:spPr>
          <a:xfrm>
            <a:off x="6130861" y="1689911"/>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17" name="Gerade Verbindung mit Pfeil 16"/>
          <p:cNvCxnSpPr/>
          <p:nvPr/>
        </p:nvCxnSpPr>
        <p:spPr>
          <a:xfrm>
            <a:off x="6414255" y="1977904"/>
            <a:ext cx="185801" cy="205782"/>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4715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noProof="0" dirty="0" smtClean="0"/>
              <a:t>Add XTS Mover</a:t>
            </a:r>
            <a:br>
              <a:rPr lang="en-US" noProof="0" dirty="0" smtClean="0"/>
            </a:br>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6" name="Gruppieren 5"/>
          <p:cNvGrpSpPr/>
          <p:nvPr/>
        </p:nvGrpSpPr>
        <p:grpSpPr>
          <a:xfrm>
            <a:off x="10776520" y="5635892"/>
            <a:ext cx="1194086" cy="1237251"/>
            <a:chOff x="10776520" y="5635892"/>
            <a:chExt cx="1194086" cy="1237251"/>
          </a:xfrm>
        </p:grpSpPr>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520" y="5920762"/>
              <a:ext cx="1000000" cy="952381"/>
            </a:xfrm>
            <a:prstGeom prst="rect">
              <a:avLst/>
            </a:prstGeom>
          </p:spPr>
        </p:pic>
        <p:cxnSp>
          <p:nvCxnSpPr>
            <p:cNvPr id="15" name="Gerade Verbindung mit Pfeil 14"/>
            <p:cNvCxnSpPr/>
            <p:nvPr/>
          </p:nvCxnSpPr>
          <p:spPr>
            <a:xfrm flipH="1">
              <a:off x="11640616" y="5635892"/>
              <a:ext cx="329990" cy="38539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468" y="3232388"/>
            <a:ext cx="5955532" cy="371625"/>
          </a:xfrm>
          <a:prstGeom prst="rect">
            <a:avLst/>
          </a:prstGeom>
        </p:spPr>
      </p:pic>
      <p:sp>
        <p:nvSpPr>
          <p:cNvPr id="22" name="Ellipse 21"/>
          <p:cNvSpPr/>
          <p:nvPr/>
        </p:nvSpPr>
        <p:spPr>
          <a:xfrm>
            <a:off x="1324016" y="3262450"/>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sp>
        <p:nvSpPr>
          <p:cNvPr id="16" name="Ellipse 15"/>
          <p:cNvSpPr/>
          <p:nvPr/>
        </p:nvSpPr>
        <p:spPr>
          <a:xfrm>
            <a:off x="146468" y="3242994"/>
            <a:ext cx="476924" cy="361019"/>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17" name="Gerade Verbindung mit Pfeil 16"/>
          <p:cNvCxnSpPr/>
          <p:nvPr/>
        </p:nvCxnSpPr>
        <p:spPr>
          <a:xfrm>
            <a:off x="677010" y="3572092"/>
            <a:ext cx="522446" cy="0"/>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p:nvPicPr>
        <p:blipFill rotWithShape="1">
          <a:blip r:embed="rId6">
            <a:extLst>
              <a:ext uri="{28A0092B-C50C-407E-A947-70E740481C1C}">
                <a14:useLocalDpi xmlns:a14="http://schemas.microsoft.com/office/drawing/2010/main" val="0"/>
              </a:ext>
            </a:extLst>
          </a:blip>
          <a:srcRect r="68339"/>
          <a:stretch/>
        </p:blipFill>
        <p:spPr>
          <a:xfrm>
            <a:off x="1199456" y="4199670"/>
            <a:ext cx="3816424" cy="2439386"/>
          </a:xfrm>
          <a:prstGeom prst="rect">
            <a:avLst/>
          </a:prstGeom>
        </p:spPr>
      </p:pic>
      <p:cxnSp>
        <p:nvCxnSpPr>
          <p:cNvPr id="18" name="Gerade Verbindung mit Pfeil 17"/>
          <p:cNvCxnSpPr/>
          <p:nvPr/>
        </p:nvCxnSpPr>
        <p:spPr>
          <a:xfrm>
            <a:off x="1607410" y="3604013"/>
            <a:ext cx="240118" cy="568604"/>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886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noProof="0" dirty="0" smtClean="0"/>
              <a:t>Add XTS Mover</a:t>
            </a:r>
            <a:br>
              <a:rPr lang="en-US" noProof="0" dirty="0" smtClean="0"/>
            </a:br>
            <a:endParaRPr lang="en-US" noProof="0" dirty="0" smtClean="0"/>
          </a:p>
          <a:p>
            <a:pPr lvl="1"/>
            <a:r>
              <a:rPr lang="en-US" noProof="0" dirty="0" smtClean="0"/>
              <a:t>Mover List and Mover Details</a:t>
            </a:r>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6" name="Gruppieren 5"/>
          <p:cNvGrpSpPr/>
          <p:nvPr/>
        </p:nvGrpSpPr>
        <p:grpSpPr>
          <a:xfrm>
            <a:off x="10776520" y="5635892"/>
            <a:ext cx="1194086" cy="1237251"/>
            <a:chOff x="10776520" y="5635892"/>
            <a:chExt cx="1194086" cy="1237251"/>
          </a:xfrm>
        </p:grpSpPr>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520" y="5920762"/>
              <a:ext cx="1000000" cy="952381"/>
            </a:xfrm>
            <a:prstGeom prst="rect">
              <a:avLst/>
            </a:prstGeom>
          </p:spPr>
        </p:pic>
        <p:cxnSp>
          <p:nvCxnSpPr>
            <p:cNvPr id="15" name="Gerade Verbindung mit Pfeil 14"/>
            <p:cNvCxnSpPr/>
            <p:nvPr/>
          </p:nvCxnSpPr>
          <p:spPr>
            <a:xfrm flipH="1">
              <a:off x="11640616" y="5635892"/>
              <a:ext cx="329990" cy="38539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Grafik 11"/>
          <p:cNvPicPr>
            <a:picLocks noChangeAspect="1"/>
          </p:cNvPicPr>
          <p:nvPr/>
        </p:nvPicPr>
        <p:blipFill rotWithShape="1">
          <a:blip r:embed="rId5">
            <a:extLst>
              <a:ext uri="{28A0092B-C50C-407E-A947-70E740481C1C}">
                <a14:useLocalDpi xmlns:a14="http://schemas.microsoft.com/office/drawing/2010/main" val="0"/>
              </a:ext>
            </a:extLst>
          </a:blip>
          <a:srcRect r="43808"/>
          <a:stretch/>
        </p:blipFill>
        <p:spPr>
          <a:xfrm>
            <a:off x="-2" y="2636912"/>
            <a:ext cx="6096001" cy="2195447"/>
          </a:xfrm>
          <a:prstGeom prst="rect">
            <a:avLst/>
          </a:prstGeom>
        </p:spPr>
      </p:pic>
      <p:pic>
        <p:nvPicPr>
          <p:cNvPr id="3" name="Grafik 2"/>
          <p:cNvPicPr>
            <a:picLocks noChangeAspect="1"/>
          </p:cNvPicPr>
          <p:nvPr/>
        </p:nvPicPr>
        <p:blipFill rotWithShape="1">
          <a:blip r:embed="rId6">
            <a:extLst>
              <a:ext uri="{28A0092B-C50C-407E-A947-70E740481C1C}">
                <a14:useLocalDpi xmlns:a14="http://schemas.microsoft.com/office/drawing/2010/main" val="0"/>
              </a:ext>
            </a:extLst>
          </a:blip>
          <a:srcRect r="43942"/>
          <a:stretch/>
        </p:blipFill>
        <p:spPr>
          <a:xfrm>
            <a:off x="64236" y="4747782"/>
            <a:ext cx="6086314" cy="2118263"/>
          </a:xfrm>
          <a:prstGeom prst="rect">
            <a:avLst/>
          </a:prstGeom>
        </p:spPr>
      </p:pic>
      <p:pic>
        <p:nvPicPr>
          <p:cNvPr id="20" name="Grafik 19"/>
          <p:cNvPicPr>
            <a:picLocks noChangeAspect="1"/>
          </p:cNvPicPr>
          <p:nvPr/>
        </p:nvPicPr>
        <p:blipFill rotWithShape="1">
          <a:blip r:embed="rId6">
            <a:extLst>
              <a:ext uri="{28A0092B-C50C-407E-A947-70E740481C1C}">
                <a14:useLocalDpi xmlns:a14="http://schemas.microsoft.com/office/drawing/2010/main" val="0"/>
              </a:ext>
            </a:extLst>
          </a:blip>
          <a:srcRect l="87510" r="-225"/>
          <a:stretch/>
        </p:blipFill>
        <p:spPr>
          <a:xfrm>
            <a:off x="4799856" y="4745739"/>
            <a:ext cx="1380489" cy="2118263"/>
          </a:xfrm>
          <a:prstGeom prst="rect">
            <a:avLst/>
          </a:prstGeom>
        </p:spPr>
      </p:pic>
    </p:spTree>
    <p:extLst>
      <p:ext uri="{BB962C8B-B14F-4D97-AF65-F5344CB8AC3E}">
        <p14:creationId xmlns:p14="http://schemas.microsoft.com/office/powerpoint/2010/main" val="1925145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noProof="0" dirty="0" smtClean="0"/>
              <a:t>Add XTS Mover</a:t>
            </a:r>
          </a:p>
          <a:p>
            <a:endParaRPr lang="en-US" noProof="0" dirty="0" smtClean="0"/>
          </a:p>
          <a:p>
            <a:pPr lvl="1"/>
            <a:r>
              <a:rPr lang="en-US" noProof="0" dirty="0" smtClean="0"/>
              <a:t>choose names for </a:t>
            </a:r>
            <a:br>
              <a:rPr lang="en-US" noProof="0" dirty="0" smtClean="0"/>
            </a:br>
            <a:r>
              <a:rPr lang="en-US" noProof="0" dirty="0" smtClean="0"/>
              <a:t>Mover, Axis and </a:t>
            </a:r>
            <a:r>
              <a:rPr lang="en-US" noProof="0" dirty="0" err="1" smtClean="0"/>
              <a:t>Softdrive</a:t>
            </a:r>
            <a:r>
              <a:rPr lang="en-US" noProof="0" dirty="0" smtClean="0"/>
              <a:t/>
            </a:r>
            <a:br>
              <a:rPr lang="en-US" noProof="0" dirty="0" smtClean="0"/>
            </a:br>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6" name="Gruppieren 5"/>
          <p:cNvGrpSpPr/>
          <p:nvPr/>
        </p:nvGrpSpPr>
        <p:grpSpPr>
          <a:xfrm>
            <a:off x="10776520" y="5635892"/>
            <a:ext cx="1194086" cy="1237251"/>
            <a:chOff x="10776520" y="5635892"/>
            <a:chExt cx="1194086" cy="1237251"/>
          </a:xfrm>
        </p:grpSpPr>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520" y="5920762"/>
              <a:ext cx="1000000" cy="952381"/>
            </a:xfrm>
            <a:prstGeom prst="rect">
              <a:avLst/>
            </a:prstGeom>
          </p:spPr>
        </p:pic>
        <p:cxnSp>
          <p:nvCxnSpPr>
            <p:cNvPr id="15" name="Gerade Verbindung mit Pfeil 14"/>
            <p:cNvCxnSpPr/>
            <p:nvPr/>
          </p:nvCxnSpPr>
          <p:spPr>
            <a:xfrm flipH="1">
              <a:off x="11640616" y="5635892"/>
              <a:ext cx="329990" cy="38539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468" y="3232388"/>
            <a:ext cx="5955532" cy="371625"/>
          </a:xfrm>
          <a:prstGeom prst="rect">
            <a:avLst/>
          </a:prstGeom>
        </p:spPr>
      </p:pic>
      <p:sp>
        <p:nvSpPr>
          <p:cNvPr id="22" name="Ellipse 21"/>
          <p:cNvSpPr/>
          <p:nvPr/>
        </p:nvSpPr>
        <p:spPr>
          <a:xfrm>
            <a:off x="5420895" y="3254915"/>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pic>
        <p:nvPicPr>
          <p:cNvPr id="3" name="Grafik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9677" y="3909319"/>
            <a:ext cx="2734155" cy="2930758"/>
          </a:xfrm>
          <a:prstGeom prst="rect">
            <a:avLst/>
          </a:prstGeom>
        </p:spPr>
      </p:pic>
      <p:cxnSp>
        <p:nvCxnSpPr>
          <p:cNvPr id="18" name="Gerade Verbindung mit Pfeil 17"/>
          <p:cNvCxnSpPr/>
          <p:nvPr/>
        </p:nvCxnSpPr>
        <p:spPr>
          <a:xfrm flipH="1">
            <a:off x="4543313" y="3565435"/>
            <a:ext cx="877582" cy="568604"/>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2549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noProof="0" dirty="0" smtClean="0"/>
              <a:t>Finished Configuration process</a:t>
            </a:r>
            <a:br>
              <a:rPr lang="en-US" noProof="0" dirty="0" smtClean="0"/>
            </a:br>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6" name="Gruppieren 5"/>
          <p:cNvGrpSpPr/>
          <p:nvPr/>
        </p:nvGrpSpPr>
        <p:grpSpPr>
          <a:xfrm>
            <a:off x="10776520" y="5635892"/>
            <a:ext cx="1194086" cy="1237251"/>
            <a:chOff x="10776520" y="5635892"/>
            <a:chExt cx="1194086" cy="1237251"/>
          </a:xfrm>
        </p:grpSpPr>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6520" y="5920762"/>
              <a:ext cx="1000000" cy="952381"/>
            </a:xfrm>
            <a:prstGeom prst="rect">
              <a:avLst/>
            </a:prstGeom>
          </p:spPr>
        </p:pic>
        <p:cxnSp>
          <p:nvCxnSpPr>
            <p:cNvPr id="15" name="Gerade Verbindung mit Pfeil 14"/>
            <p:cNvCxnSpPr/>
            <p:nvPr/>
          </p:nvCxnSpPr>
          <p:spPr>
            <a:xfrm flipH="1">
              <a:off x="11640616" y="5635892"/>
              <a:ext cx="329990" cy="38539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5685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noProof="0" dirty="0" smtClean="0"/>
              <a:t>XTS Training</a:t>
            </a:r>
            <a:endParaRPr lang="en-US" noProof="0" dirty="0"/>
          </a:p>
        </p:txBody>
      </p:sp>
      <p:pic>
        <p:nvPicPr>
          <p:cNvPr id="5" name="Picture 3" descr="C:\Users\jessicagn.BECKHOFF\Desktop\XTS_rgb.jpg"/>
          <p:cNvPicPr>
            <a:picLocks noGrp="1" noChangeAspect="1" noChangeArrowheads="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9525" y="1090613"/>
            <a:ext cx="12201525" cy="5767387"/>
          </a:xfrm>
          <a:prstGeom prst="rect">
            <a:avLst/>
          </a:prstGeom>
          <a:noFill/>
          <a:ln w="9525">
            <a:noFill/>
            <a:miter lim="800000"/>
            <a:headEnd/>
            <a:tailEnd/>
          </a:ln>
        </p:spPr>
      </p:pic>
    </p:spTree>
    <p:extLst>
      <p:ext uri="{BB962C8B-B14F-4D97-AF65-F5344CB8AC3E}">
        <p14:creationId xmlns:p14="http://schemas.microsoft.com/office/powerpoint/2010/main" val="954586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ildplatzhalter 9"/>
          <p:cNvSpPr>
            <a:spLocks noGrp="1"/>
          </p:cNvSpPr>
          <p:nvPr>
            <p:ph type="pic" sz="quarter" idx="14"/>
          </p:nvPr>
        </p:nvSpPr>
        <p:spPr/>
      </p:sp>
      <p:sp>
        <p:nvSpPr>
          <p:cNvPr id="5" name="Textplatzhalter 4"/>
          <p:cNvSpPr>
            <a:spLocks noGrp="1"/>
          </p:cNvSpPr>
          <p:nvPr>
            <p:ph type="body" sz="quarter" idx="15"/>
          </p:nvPr>
        </p:nvSpPr>
        <p:spPr/>
        <p:txBody>
          <a:bodyPr/>
          <a:lstStyle/>
          <a:p>
            <a:pPr lvl="0"/>
            <a:r>
              <a:rPr lang="en-US" noProof="0" dirty="0" smtClean="0"/>
              <a:t>Finished Configuration process</a:t>
            </a:r>
            <a:br>
              <a:rPr lang="en-US" noProof="0" dirty="0" smtClean="0"/>
            </a:br>
            <a:endParaRPr lang="en-US" noProof="0" dirty="0" smtClean="0"/>
          </a:p>
          <a:p>
            <a:pPr lvl="0"/>
            <a:endParaRPr lang="en-US" noProof="0" dirty="0" smtClean="0"/>
          </a:p>
          <a:p>
            <a:pPr lvl="0"/>
            <a:endParaRPr lang="en-US" noProof="0" dirty="0" smtClean="0"/>
          </a:p>
          <a:p>
            <a:pPr lvl="0"/>
            <a:endParaRPr lang="en-US" noProof="0" dirty="0" smtClean="0"/>
          </a:p>
          <a:p>
            <a:pPr lvl="0"/>
            <a:endParaRPr lang="en-US" noProof="0" dirty="0" smtClean="0"/>
          </a:p>
          <a:p>
            <a:pPr marL="0" lvl="0" indent="0">
              <a:buNone/>
            </a:pPr>
            <a:r>
              <a:rPr lang="en-US" sz="2000" dirty="0">
                <a:solidFill>
                  <a:srgbClr val="000000"/>
                </a:solidFill>
              </a:rPr>
              <a:t>The manager creates the configuration of the system:</a:t>
            </a:r>
          </a:p>
          <a:p>
            <a:pPr lvl="0">
              <a:buFont typeface="Arial" panose="020B0604020202020204" pitchFamily="34" charset="0"/>
              <a:buChar char="•"/>
            </a:pPr>
            <a:r>
              <a:rPr lang="en-US" sz="1600" dirty="0">
                <a:solidFill>
                  <a:srgbClr val="000000"/>
                </a:solidFill>
              </a:rPr>
              <a:t>Creates the XTS task.</a:t>
            </a:r>
          </a:p>
          <a:p>
            <a:pPr lvl="0">
              <a:buFont typeface="Arial" panose="020B0604020202020204" pitchFamily="34" charset="0"/>
              <a:buChar char="•"/>
            </a:pPr>
            <a:r>
              <a:rPr lang="en-US" sz="1600" dirty="0">
                <a:solidFill>
                  <a:srgbClr val="000000"/>
                </a:solidFill>
              </a:rPr>
              <a:t>Creates the child objects of the TcIoXtsProcessingUnit</a:t>
            </a:r>
            <a:br>
              <a:rPr lang="en-US" sz="1600" dirty="0">
                <a:solidFill>
                  <a:srgbClr val="000000"/>
                </a:solidFill>
              </a:rPr>
            </a:br>
            <a:r>
              <a:rPr lang="en-US" sz="1600" dirty="0">
                <a:solidFill>
                  <a:srgbClr val="000000"/>
                </a:solidFill>
              </a:rPr>
              <a:t>(modules &amp; movers)</a:t>
            </a:r>
          </a:p>
          <a:p>
            <a:pPr lvl="0">
              <a:buFont typeface="Arial" panose="020B0604020202020204" pitchFamily="34" charset="0"/>
              <a:buChar char="•"/>
            </a:pPr>
            <a:r>
              <a:rPr lang="en-US" sz="1600" dirty="0">
                <a:solidFill>
                  <a:srgbClr val="000000"/>
                </a:solidFill>
              </a:rPr>
              <a:t>Adds the Movers to the NC configuration </a:t>
            </a:r>
            <a:br>
              <a:rPr lang="en-US" sz="1600" dirty="0">
                <a:solidFill>
                  <a:srgbClr val="000000"/>
                </a:solidFill>
              </a:rPr>
            </a:br>
            <a:r>
              <a:rPr lang="en-US" sz="1600" dirty="0">
                <a:solidFill>
                  <a:srgbClr val="000000"/>
                </a:solidFill>
              </a:rPr>
              <a:t>(with a SoftDrive object for each mover)</a:t>
            </a:r>
          </a:p>
          <a:p>
            <a:pPr lvl="0">
              <a:buFont typeface="Arial" panose="020B0604020202020204" pitchFamily="34" charset="0"/>
              <a:buChar char="•"/>
            </a:pPr>
            <a:r>
              <a:rPr lang="en-US" sz="1600" dirty="0">
                <a:solidFill>
                  <a:srgbClr val="000000"/>
                </a:solidFill>
              </a:rPr>
              <a:t>Context (task) of all XPU objects and SoftDrive objects are set.</a:t>
            </a:r>
          </a:p>
          <a:p>
            <a:pPr lvl="0"/>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Tree>
    <p:extLst>
      <p:ext uri="{BB962C8B-B14F-4D97-AF65-F5344CB8AC3E}">
        <p14:creationId xmlns:p14="http://schemas.microsoft.com/office/powerpoint/2010/main" val="32953519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noProof="0" dirty="0" smtClean="0"/>
              <a:t>Complete the configuration</a:t>
            </a:r>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r>
              <a:rPr lang="en-US" b="1" noProof="0" dirty="0" smtClean="0"/>
              <a:t>Info</a:t>
            </a:r>
          </a:p>
          <a:p>
            <a:pPr lvl="1"/>
            <a:r>
              <a:rPr lang="en-US" noProof="0" dirty="0" smtClean="0"/>
              <a:t>Module objects are linked with the IO.</a:t>
            </a:r>
          </a:p>
          <a:p>
            <a:pPr lvl="1"/>
            <a:r>
              <a:rPr lang="en-US" noProof="0" dirty="0" smtClean="0"/>
              <a:t>Mover objects are linked with the SoftDrive.</a:t>
            </a:r>
          </a:p>
          <a:p>
            <a:endParaRPr lang="en-US" noProof="0" dirty="0" smtClean="0"/>
          </a:p>
          <a:p>
            <a:endParaRPr lang="en-US" noProof="0" dirty="0" smtClean="0"/>
          </a:p>
          <a:p>
            <a:endParaRPr lang="en-US" noProof="0" dirty="0" smtClean="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pic>
        <p:nvPicPr>
          <p:cNvPr id="23" name="Grafik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230" y="1801408"/>
            <a:ext cx="3248988" cy="2448000"/>
          </a:xfrm>
          <a:prstGeom prst="rect">
            <a:avLst/>
          </a:prstGeom>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2212" y="1089728"/>
            <a:ext cx="2641372" cy="5778000"/>
          </a:xfrm>
          <a:prstGeom prst="rect">
            <a:avLst/>
          </a:prstGeom>
        </p:spPr>
      </p:pic>
      <p:pic>
        <p:nvPicPr>
          <p:cNvPr id="7" name="Grafik 6"/>
          <p:cNvPicPr>
            <a:picLocks noChangeAspect="1"/>
          </p:cNvPicPr>
          <p:nvPr/>
        </p:nvPicPr>
        <p:blipFill>
          <a:blip r:embed="rId5"/>
          <a:stretch>
            <a:fillRect/>
          </a:stretch>
        </p:blipFill>
        <p:spPr>
          <a:xfrm>
            <a:off x="6186676" y="2828027"/>
            <a:ext cx="1925548" cy="506723"/>
          </a:xfrm>
          <a:prstGeom prst="rect">
            <a:avLst/>
          </a:prstGeom>
        </p:spPr>
      </p:pic>
      <p:cxnSp>
        <p:nvCxnSpPr>
          <p:cNvPr id="29" name="Gerade Verbindung mit Pfeil 28"/>
          <p:cNvCxnSpPr/>
          <p:nvPr/>
        </p:nvCxnSpPr>
        <p:spPr>
          <a:xfrm>
            <a:off x="8102258" y="3268997"/>
            <a:ext cx="1738158" cy="1827682"/>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8121196" y="2988442"/>
            <a:ext cx="1895696" cy="0"/>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7225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noChangeAspect="1"/>
          </p:cNvPicPr>
          <p:nvPr/>
        </p:nvPicPr>
        <p:blipFill rotWithShape="1">
          <a:blip r:embed="rId3">
            <a:extLst>
              <a:ext uri="{28A0092B-C50C-407E-A947-70E740481C1C}">
                <a14:useLocalDpi xmlns:a14="http://schemas.microsoft.com/office/drawing/2010/main" val="0"/>
              </a:ext>
            </a:extLst>
          </a:blip>
          <a:srcRect r="9564" b="35974"/>
          <a:stretch/>
        </p:blipFill>
        <p:spPr>
          <a:xfrm>
            <a:off x="6102000" y="1090800"/>
            <a:ext cx="6128069" cy="3141088"/>
          </a:xfrm>
          <a:prstGeom prst="rect">
            <a:avLst/>
          </a:prstGeom>
        </p:spPr>
      </p:pic>
      <p:sp>
        <p:nvSpPr>
          <p:cNvPr id="5" name="Textplatzhalter 4"/>
          <p:cNvSpPr>
            <a:spLocks noGrp="1"/>
          </p:cNvSpPr>
          <p:nvPr>
            <p:ph type="body" sz="quarter" idx="15"/>
          </p:nvPr>
        </p:nvSpPr>
        <p:spPr/>
        <p:txBody>
          <a:bodyPr/>
          <a:lstStyle/>
          <a:p>
            <a:r>
              <a:rPr lang="en-US" noProof="0" dirty="0" smtClean="0"/>
              <a:t>Communication between </a:t>
            </a:r>
            <a:br>
              <a:rPr lang="en-US" noProof="0" dirty="0" smtClean="0"/>
            </a:br>
            <a:r>
              <a:rPr lang="en-US" noProof="0" dirty="0" smtClean="0"/>
              <a:t>the Modules:</a:t>
            </a:r>
          </a:p>
          <a:p>
            <a:pPr lvl="1"/>
            <a:endParaRPr lang="en-US" noProof="0" dirty="0" smtClean="0"/>
          </a:p>
          <a:p>
            <a:pPr lvl="1"/>
            <a:r>
              <a:rPr lang="en-US" noProof="0" dirty="0" smtClean="0"/>
              <a:t>via Data Pointers</a:t>
            </a:r>
          </a:p>
          <a:p>
            <a:pPr lvl="1"/>
            <a:r>
              <a:rPr lang="en-US" noProof="0" dirty="0" smtClean="0"/>
              <a:t>No mapping object </a:t>
            </a:r>
          </a:p>
          <a:p>
            <a:pPr lvl="1"/>
            <a:r>
              <a:rPr lang="en-US" noProof="0" dirty="0" smtClean="0"/>
              <a:t>No copy process</a:t>
            </a:r>
          </a:p>
          <a:p>
            <a:endParaRPr lang="en-US" noProof="0" dirty="0" smtClean="0"/>
          </a:p>
          <a:p>
            <a:endParaRPr lang="en-US" noProof="0" dirty="0" smtClean="0"/>
          </a:p>
          <a:p>
            <a:pPr marL="0" indent="0">
              <a:buNone/>
            </a:pPr>
            <a:endParaRPr lang="en-US" noProof="0" dirty="0" smtClean="0"/>
          </a:p>
          <a:p>
            <a:endParaRPr lang="en-US" noProof="0" dirty="0" smtClean="0"/>
          </a:p>
          <a:p>
            <a:r>
              <a:rPr lang="en-US" b="1" noProof="0" dirty="0" smtClean="0"/>
              <a:t>Warning</a:t>
            </a:r>
          </a:p>
          <a:p>
            <a:pPr marL="361950" lvl="1" indent="0">
              <a:buNone/>
            </a:pPr>
            <a:r>
              <a:rPr lang="en-US" noProof="0" dirty="0" smtClean="0"/>
              <a:t>Use of data pointers is very fast but if used incorrectly data may be corrupted…</a:t>
            </a:r>
          </a:p>
          <a:p>
            <a:pPr lvl="1"/>
            <a:endParaRPr lang="en-US" noProof="0" dirty="0" smtClean="0"/>
          </a:p>
          <a:p>
            <a:pPr lvl="1"/>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cxnSp>
        <p:nvCxnSpPr>
          <p:cNvPr id="12" name="Gerade Verbindung mit Pfeil 11"/>
          <p:cNvCxnSpPr/>
          <p:nvPr/>
        </p:nvCxnSpPr>
        <p:spPr>
          <a:xfrm>
            <a:off x="7473304" y="2501032"/>
            <a:ext cx="2664296" cy="0"/>
          </a:xfrm>
          <a:prstGeom prst="straightConnector1">
            <a:avLst/>
          </a:prstGeom>
          <a:ln w="50800">
            <a:solidFill>
              <a:srgbClr val="183F5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rotWithShape="1">
          <a:blip r:embed="rId4"/>
          <a:srcRect l="4974"/>
          <a:stretch/>
        </p:blipFill>
        <p:spPr>
          <a:xfrm>
            <a:off x="6096003" y="4265727"/>
            <a:ext cx="3163913" cy="2551905"/>
          </a:xfrm>
          <a:prstGeom prst="rect">
            <a:avLst/>
          </a:prstGeom>
        </p:spPr>
      </p:pic>
      <p:pic>
        <p:nvPicPr>
          <p:cNvPr id="7" name="Grafik 6"/>
          <p:cNvPicPr>
            <a:picLocks noChangeAspect="1"/>
          </p:cNvPicPr>
          <p:nvPr/>
        </p:nvPicPr>
        <p:blipFill rotWithShape="1">
          <a:blip r:embed="rId5"/>
          <a:srcRect r="21028"/>
          <a:stretch/>
        </p:blipFill>
        <p:spPr>
          <a:xfrm>
            <a:off x="9840416" y="4753946"/>
            <a:ext cx="2240172" cy="1182857"/>
          </a:xfrm>
          <a:prstGeom prst="rect">
            <a:avLst/>
          </a:prstGeom>
        </p:spPr>
      </p:pic>
      <p:cxnSp>
        <p:nvCxnSpPr>
          <p:cNvPr id="15" name="Gerade Verbindung mit Pfeil 14"/>
          <p:cNvCxnSpPr/>
          <p:nvPr/>
        </p:nvCxnSpPr>
        <p:spPr>
          <a:xfrm flipV="1">
            <a:off x="8400256" y="5408613"/>
            <a:ext cx="1584176" cy="828700"/>
          </a:xfrm>
          <a:prstGeom prst="straightConnector1">
            <a:avLst/>
          </a:prstGeom>
          <a:ln w="50800">
            <a:solidFill>
              <a:srgbClr val="183F5C"/>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6254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rotWithShape="1">
          <a:blip r:embed="rId3"/>
          <a:srcRect t="28045" b="-736"/>
          <a:stretch/>
        </p:blipFill>
        <p:spPr>
          <a:xfrm>
            <a:off x="8758800" y="1090800"/>
            <a:ext cx="3428572" cy="2683316"/>
          </a:xfrm>
          <a:prstGeom prst="rect">
            <a:avLst/>
          </a:prstGeom>
        </p:spPr>
      </p:pic>
      <p:sp>
        <p:nvSpPr>
          <p:cNvPr id="10" name="Textplatzhalter 9"/>
          <p:cNvSpPr>
            <a:spLocks noGrp="1"/>
          </p:cNvSpPr>
          <p:nvPr>
            <p:ph type="body" sz="quarter" idx="15"/>
          </p:nvPr>
        </p:nvSpPr>
        <p:spPr/>
        <p:txBody>
          <a:bodyPr/>
          <a:lstStyle/>
          <a:p>
            <a:r>
              <a:rPr lang="en-US" noProof="0" dirty="0" smtClean="0"/>
              <a:t>Manual settings Real-Time</a:t>
            </a:r>
          </a:p>
          <a:p>
            <a:pPr marL="360362" lvl="1" indent="0">
              <a:buNone/>
            </a:pPr>
            <a:endParaRPr lang="en-US" noProof="0" dirty="0" smtClean="0"/>
          </a:p>
          <a:p>
            <a:pPr lvl="1"/>
            <a:r>
              <a:rPr lang="en-US" noProof="0" dirty="0" smtClean="0"/>
              <a:t>Change base time to 250 µs.</a:t>
            </a:r>
          </a:p>
          <a:p>
            <a:pPr lvl="1"/>
            <a:r>
              <a:rPr lang="en-US" noProof="0" dirty="0" smtClean="0"/>
              <a:t>Change XTS task settings.</a:t>
            </a:r>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pic>
        <p:nvPicPr>
          <p:cNvPr id="11" name="Grafik 10"/>
          <p:cNvPicPr>
            <a:picLocks noChangeAspect="1"/>
          </p:cNvPicPr>
          <p:nvPr/>
        </p:nvPicPr>
        <p:blipFill rotWithShape="1">
          <a:blip r:embed="rId4">
            <a:extLst>
              <a:ext uri="{28A0092B-C50C-407E-A947-70E740481C1C}">
                <a14:useLocalDpi xmlns:a14="http://schemas.microsoft.com/office/drawing/2010/main" val="0"/>
              </a:ext>
            </a:extLst>
          </a:blip>
          <a:srcRect l="-1" r="17704" b="29072"/>
          <a:stretch/>
        </p:blipFill>
        <p:spPr>
          <a:xfrm>
            <a:off x="6102000" y="3175201"/>
            <a:ext cx="6114679" cy="3710183"/>
          </a:xfrm>
          <a:prstGeom prst="rect">
            <a:avLst/>
          </a:prstGeom>
        </p:spPr>
      </p:pic>
      <p:sp>
        <p:nvSpPr>
          <p:cNvPr id="6" name="Rounded Rectangle 5"/>
          <p:cNvSpPr/>
          <p:nvPr/>
        </p:nvSpPr>
        <p:spPr>
          <a:xfrm>
            <a:off x="7964264" y="6311020"/>
            <a:ext cx="797443" cy="228564"/>
          </a:xfrm>
          <a:prstGeom prst="roundRect">
            <a:avLst/>
          </a:prstGeom>
          <a:noFill/>
          <a:ln w="3810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8" name="Rounded Rectangle 7"/>
          <p:cNvSpPr/>
          <p:nvPr/>
        </p:nvSpPr>
        <p:spPr>
          <a:xfrm>
            <a:off x="6298051" y="5571449"/>
            <a:ext cx="2840542" cy="214359"/>
          </a:xfrm>
          <a:prstGeom prst="roundRect">
            <a:avLst/>
          </a:prstGeom>
          <a:noFill/>
          <a:ln w="3810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4306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a:srcRect t="28045" b="-736"/>
          <a:stretch/>
        </p:blipFill>
        <p:spPr>
          <a:xfrm>
            <a:off x="8758800" y="1090800"/>
            <a:ext cx="3428572" cy="2683316"/>
          </a:xfrm>
          <a:prstGeom prst="rect">
            <a:avLst/>
          </a:prstGeom>
        </p:spPr>
      </p:pic>
      <p:sp>
        <p:nvSpPr>
          <p:cNvPr id="10" name="Textplatzhalter 9"/>
          <p:cNvSpPr>
            <a:spLocks noGrp="1"/>
          </p:cNvSpPr>
          <p:nvPr>
            <p:ph type="body" sz="quarter" idx="15"/>
          </p:nvPr>
        </p:nvSpPr>
        <p:spPr/>
        <p:txBody>
          <a:bodyPr/>
          <a:lstStyle/>
          <a:p>
            <a:r>
              <a:rPr lang="en-US" noProof="0" dirty="0" smtClean="0"/>
              <a:t>Suggested settings Real-Time </a:t>
            </a:r>
            <a:br>
              <a:rPr lang="en-US" noProof="0" dirty="0" smtClean="0"/>
            </a:br>
            <a:r>
              <a:rPr lang="en-US" noProof="0" dirty="0" smtClean="0"/>
              <a:t>(small XTS-Systems)</a:t>
            </a:r>
          </a:p>
          <a:p>
            <a:endParaRPr lang="en-US" noProof="0" dirty="0" smtClean="0"/>
          </a:p>
          <a:p>
            <a:pPr lvl="1"/>
            <a:r>
              <a:rPr lang="en-US" noProof="0" dirty="0"/>
              <a:t>It is suggested to use one core just for the fast 250 µs XTS task (100% isolated</a:t>
            </a:r>
            <a:r>
              <a:rPr lang="en-US" noProof="0" dirty="0" smtClean="0"/>
              <a:t>).</a:t>
            </a:r>
          </a:p>
          <a:p>
            <a:pPr lvl="1"/>
            <a:endParaRPr lang="en-US" noProof="0" dirty="0"/>
          </a:p>
          <a:p>
            <a:pPr lvl="1"/>
            <a:r>
              <a:rPr lang="en-US" noProof="0" dirty="0"/>
              <a:t>use 1 core just for windows </a:t>
            </a:r>
            <a:br>
              <a:rPr lang="en-US" noProof="0" dirty="0"/>
            </a:br>
            <a:r>
              <a:rPr lang="en-US" noProof="0" dirty="0"/>
              <a:t>and three cores as isolated real time cores</a:t>
            </a:r>
          </a:p>
          <a:p>
            <a:pPr lvl="1"/>
            <a:endParaRPr lang="en-US" sz="1800" noProof="0" dirty="0"/>
          </a:p>
          <a:p>
            <a:pPr marL="0" indent="0">
              <a:buNone/>
            </a:pPr>
            <a:endParaRPr lang="en-US" noProof="0" dirty="0" smtClean="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175435"/>
            <a:ext cx="6095999" cy="3682565"/>
          </a:xfrm>
          <a:prstGeom prst="rect">
            <a:avLst/>
          </a:prstGeom>
        </p:spPr>
      </p:pic>
    </p:spTree>
    <p:extLst>
      <p:ext uri="{BB962C8B-B14F-4D97-AF65-F5344CB8AC3E}">
        <p14:creationId xmlns:p14="http://schemas.microsoft.com/office/powerpoint/2010/main" val="31082608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a:srcRect t="24515" b="12982"/>
          <a:stretch/>
        </p:blipFill>
        <p:spPr>
          <a:xfrm>
            <a:off x="8760297" y="1090799"/>
            <a:ext cx="3431704" cy="2681145"/>
          </a:xfrm>
          <a:prstGeom prst="rect">
            <a:avLst/>
          </a:prstGeom>
        </p:spPr>
      </p:pic>
      <p:pic>
        <p:nvPicPr>
          <p:cNvPr id="9" name="Grafik 8"/>
          <p:cNvPicPr>
            <a:picLocks noChangeAspect="1"/>
          </p:cNvPicPr>
          <p:nvPr/>
        </p:nvPicPr>
        <p:blipFill rotWithShape="1">
          <a:blip r:embed="rId4">
            <a:extLst>
              <a:ext uri="{28A0092B-C50C-407E-A947-70E740481C1C}">
                <a14:useLocalDpi xmlns:a14="http://schemas.microsoft.com/office/drawing/2010/main" val="0"/>
              </a:ext>
            </a:extLst>
          </a:blip>
          <a:srcRect r="24804" b="35788"/>
          <a:stretch/>
        </p:blipFill>
        <p:spPr>
          <a:xfrm>
            <a:off x="6102000" y="3175200"/>
            <a:ext cx="6168315" cy="3710184"/>
          </a:xfrm>
          <a:prstGeom prst="rect">
            <a:avLst/>
          </a:prstGeom>
        </p:spPr>
      </p:pic>
      <p:sp>
        <p:nvSpPr>
          <p:cNvPr id="10" name="Textplatzhalter 9"/>
          <p:cNvSpPr>
            <a:spLocks noGrp="1"/>
          </p:cNvSpPr>
          <p:nvPr>
            <p:ph type="body" sz="quarter" idx="15"/>
          </p:nvPr>
        </p:nvSpPr>
        <p:spPr/>
        <p:txBody>
          <a:bodyPr/>
          <a:lstStyle/>
          <a:p>
            <a:r>
              <a:rPr lang="en-US" noProof="0" dirty="0" smtClean="0"/>
              <a:t>Manual settings XTS Task</a:t>
            </a:r>
          </a:p>
          <a:p>
            <a:pPr marL="360362" lvl="1" indent="0">
              <a:buNone/>
            </a:pPr>
            <a:endParaRPr lang="en-US" noProof="0" dirty="0" smtClean="0"/>
          </a:p>
          <a:p>
            <a:pPr lvl="1"/>
            <a:r>
              <a:rPr lang="en-US" noProof="0" dirty="0" smtClean="0"/>
              <a:t>Change Cycle time to 250 µs</a:t>
            </a:r>
          </a:p>
          <a:p>
            <a:pPr lvl="1"/>
            <a:r>
              <a:rPr lang="en-US" noProof="0" dirty="0"/>
              <a:t>Port must be greater or equal to </a:t>
            </a:r>
            <a:r>
              <a:rPr lang="en-US" noProof="0" dirty="0" smtClean="0"/>
              <a:t>350</a:t>
            </a:r>
          </a:p>
          <a:p>
            <a:pPr lvl="1"/>
            <a:r>
              <a:rPr lang="en-US" noProof="0" dirty="0"/>
              <a:t>‘Create symbols’ is useful to simplify measurements with TC3 </a:t>
            </a:r>
            <a:r>
              <a:rPr lang="en-US" noProof="0" dirty="0" smtClean="0"/>
              <a:t>Scope</a:t>
            </a:r>
            <a:endParaRPr lang="en-US" noProof="0" dirty="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sp>
        <p:nvSpPr>
          <p:cNvPr id="6" name="Rounded Rectangle 5"/>
          <p:cNvSpPr/>
          <p:nvPr/>
        </p:nvSpPr>
        <p:spPr>
          <a:xfrm>
            <a:off x="6353587" y="4679743"/>
            <a:ext cx="2243247" cy="251420"/>
          </a:xfrm>
          <a:prstGeom prst="roundRect">
            <a:avLst/>
          </a:prstGeom>
          <a:noFill/>
          <a:ln w="3810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7" name="Rounded Rectangle 6"/>
          <p:cNvSpPr/>
          <p:nvPr/>
        </p:nvSpPr>
        <p:spPr>
          <a:xfrm>
            <a:off x="8933496" y="4710383"/>
            <a:ext cx="1136178" cy="283337"/>
          </a:xfrm>
          <a:prstGeom prst="roundRect">
            <a:avLst/>
          </a:prstGeom>
          <a:noFill/>
          <a:ln w="3810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8" name="Rounded Rectangle 7"/>
          <p:cNvSpPr/>
          <p:nvPr/>
        </p:nvSpPr>
        <p:spPr>
          <a:xfrm>
            <a:off x="8933496" y="3757269"/>
            <a:ext cx="1843024" cy="259374"/>
          </a:xfrm>
          <a:prstGeom prst="roundRect">
            <a:avLst/>
          </a:prstGeom>
          <a:noFill/>
          <a:ln w="3810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4612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342" y="1090796"/>
            <a:ext cx="2858655" cy="5717311"/>
          </a:xfrm>
          <a:prstGeom prst="rect">
            <a:avLst/>
          </a:prstGeom>
        </p:spPr>
      </p:pic>
      <p:sp>
        <p:nvSpPr>
          <p:cNvPr id="4" name="Titel 3"/>
          <p:cNvSpPr>
            <a:spLocks noGrp="1"/>
          </p:cNvSpPr>
          <p:nvPr>
            <p:ph type="title"/>
          </p:nvPr>
        </p:nvSpPr>
        <p:spPr/>
        <p:txBody>
          <a:bodyPr/>
          <a:lstStyle/>
          <a:p>
            <a:r>
              <a:rPr lang="en-US" noProof="0" dirty="0" smtClean="0"/>
              <a:t>XTS Configuration Process...</a:t>
            </a:r>
            <a:endParaRPr lang="en-US" noProof="0" dirty="0"/>
          </a:p>
        </p:txBody>
      </p:sp>
      <p:sp>
        <p:nvSpPr>
          <p:cNvPr id="3" name="Textplatzhalter 2"/>
          <p:cNvSpPr>
            <a:spLocks noGrp="1"/>
          </p:cNvSpPr>
          <p:nvPr>
            <p:ph type="body" sz="quarter" idx="4294967295"/>
          </p:nvPr>
        </p:nvSpPr>
        <p:spPr>
          <a:xfrm>
            <a:off x="0" y="1090613"/>
            <a:ext cx="10137775" cy="5332412"/>
          </a:xfrm>
        </p:spPr>
        <p:txBody>
          <a:bodyPr/>
          <a:lstStyle/>
          <a:p>
            <a:r>
              <a:rPr lang="en-US" noProof="0" dirty="0" smtClean="0"/>
              <a:t>First activation…</a:t>
            </a:r>
          </a:p>
          <a:p>
            <a:endParaRPr lang="en-US" noProof="0" dirty="0"/>
          </a:p>
        </p:txBody>
      </p:sp>
      <p:pic>
        <p:nvPicPr>
          <p:cNvPr id="15"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855" y="3268556"/>
            <a:ext cx="4072530" cy="3595957"/>
          </a:xfrm>
          <a:prstGeom prst="rect">
            <a:avLst/>
          </a:prstGeom>
        </p:spPr>
      </p:pic>
      <p:cxnSp>
        <p:nvCxnSpPr>
          <p:cNvPr id="26" name="Gerade Verbindung mit Pfeil 25"/>
          <p:cNvCxnSpPr/>
          <p:nvPr/>
        </p:nvCxnSpPr>
        <p:spPr>
          <a:xfrm>
            <a:off x="3294778" y="3550879"/>
            <a:ext cx="1873699" cy="205940"/>
          </a:xfrm>
          <a:prstGeom prst="straightConnector1">
            <a:avLst/>
          </a:prstGeom>
          <a:ln w="38100" cap="sq">
            <a:solidFill>
              <a:srgbClr val="183F5C">
                <a:alpha val="80000"/>
              </a:srgbClr>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flipV="1">
            <a:off x="1663829" y="3550880"/>
            <a:ext cx="759763" cy="94144"/>
          </a:xfrm>
          <a:prstGeom prst="straightConnector1">
            <a:avLst/>
          </a:prstGeom>
          <a:ln w="38100" cap="sq">
            <a:solidFill>
              <a:srgbClr val="183F5C">
                <a:alpha val="80000"/>
              </a:srgbClr>
            </a:solidFill>
            <a:miter lim="800000"/>
            <a:tailEnd type="triangle" w="lg" len="med"/>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nvPicPr>
        <p:blipFill>
          <a:blip r:embed="rId5"/>
          <a:stretch>
            <a:fillRect/>
          </a:stretch>
        </p:blipFill>
        <p:spPr>
          <a:xfrm>
            <a:off x="2708354" y="3335263"/>
            <a:ext cx="384964" cy="396285"/>
          </a:xfrm>
          <a:prstGeom prst="rect">
            <a:avLst/>
          </a:prstGeom>
          <a:ln w="25400">
            <a:solidFill>
              <a:srgbClr val="183F5C"/>
            </a:solidFill>
          </a:ln>
        </p:spPr>
      </p:pic>
    </p:spTree>
    <p:extLst>
      <p:ext uri="{BB962C8B-B14F-4D97-AF65-F5344CB8AC3E}">
        <p14:creationId xmlns:p14="http://schemas.microsoft.com/office/powerpoint/2010/main" val="2021947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345" y="1090800"/>
            <a:ext cx="2858655" cy="5717311"/>
          </a:xfrm>
          <a:prstGeom prst="rect">
            <a:avLst/>
          </a:prstGeom>
        </p:spPr>
      </p:pic>
      <p:sp>
        <p:nvSpPr>
          <p:cNvPr id="4" name="Titel 3"/>
          <p:cNvSpPr>
            <a:spLocks noGrp="1"/>
          </p:cNvSpPr>
          <p:nvPr>
            <p:ph type="title"/>
          </p:nvPr>
        </p:nvSpPr>
        <p:spPr/>
        <p:txBody>
          <a:bodyPr/>
          <a:lstStyle/>
          <a:p>
            <a:r>
              <a:rPr lang="en-US" noProof="0" dirty="0" smtClean="0"/>
              <a:t>XTS Configuration Process...</a:t>
            </a:r>
            <a:endParaRPr lang="en-US" noProof="0" dirty="0"/>
          </a:p>
        </p:txBody>
      </p:sp>
      <p:sp>
        <p:nvSpPr>
          <p:cNvPr id="3" name="Textplatzhalter 2"/>
          <p:cNvSpPr>
            <a:spLocks noGrp="1"/>
          </p:cNvSpPr>
          <p:nvPr>
            <p:ph type="body" sz="quarter" idx="4294967295"/>
          </p:nvPr>
        </p:nvSpPr>
        <p:spPr>
          <a:xfrm>
            <a:off x="0" y="1090613"/>
            <a:ext cx="10137775" cy="5332412"/>
          </a:xfrm>
        </p:spPr>
        <p:txBody>
          <a:bodyPr/>
          <a:lstStyle/>
          <a:p>
            <a:r>
              <a:rPr lang="en-US" noProof="0" dirty="0" smtClean="0"/>
              <a:t>First activation…</a:t>
            </a:r>
            <a:endParaRPr lang="en-US" dirty="0"/>
          </a:p>
          <a:p>
            <a:pPr lvl="1"/>
            <a:endParaRPr lang="en-US" noProof="0" dirty="0"/>
          </a:p>
          <a:p>
            <a:pPr lvl="1"/>
            <a:r>
              <a:rPr lang="en-US" noProof="0" dirty="0" smtClean="0"/>
              <a:t>Output Window</a:t>
            </a:r>
          </a:p>
        </p:txBody>
      </p:sp>
      <p:pic>
        <p:nvPicPr>
          <p:cNvPr id="2" name="Grafi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675238"/>
            <a:ext cx="9333346" cy="3182762"/>
          </a:xfrm>
          <a:prstGeom prst="rect">
            <a:avLst/>
          </a:prstGeom>
        </p:spPr>
      </p:pic>
      <p:sp>
        <p:nvSpPr>
          <p:cNvPr id="7" name="Rounded Rectangle 5"/>
          <p:cNvSpPr/>
          <p:nvPr/>
        </p:nvSpPr>
        <p:spPr>
          <a:xfrm>
            <a:off x="3215680" y="5983964"/>
            <a:ext cx="2880320" cy="251420"/>
          </a:xfrm>
          <a:prstGeom prst="roundRect">
            <a:avLst/>
          </a:prstGeom>
          <a:noFill/>
          <a:ln w="3810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759937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en-US" noProof="0" dirty="0" smtClean="0"/>
              <a:t>Teaching Process</a:t>
            </a:r>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pPr marL="0" indent="0">
              <a:buNone/>
            </a:pPr>
            <a:r>
              <a:rPr lang="en-US" sz="1800" noProof="0" dirty="0" smtClean="0"/>
              <a:t>Analog position signal of </a:t>
            </a:r>
            <a:br>
              <a:rPr lang="en-US" sz="1800" noProof="0" dirty="0" smtClean="0"/>
            </a:br>
            <a:r>
              <a:rPr lang="en-US" sz="1800" noProof="0" dirty="0" smtClean="0"/>
              <a:t>an XTS-Module</a:t>
            </a:r>
            <a:endParaRPr lang="en-US" sz="1800"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6" name="Gruppieren 5"/>
          <p:cNvGrpSpPr/>
          <p:nvPr/>
        </p:nvGrpSpPr>
        <p:grpSpPr>
          <a:xfrm>
            <a:off x="2732857" y="2060848"/>
            <a:ext cx="8763743" cy="4303786"/>
            <a:chOff x="1703513" y="2204865"/>
            <a:chExt cx="8763743" cy="4303786"/>
          </a:xfrm>
        </p:grpSpPr>
        <p:pic>
          <p:nvPicPr>
            <p:cNvPr id="3" name="Picture 2"/>
            <p:cNvPicPr>
              <a:picLocks noChangeAspect="1"/>
            </p:cNvPicPr>
            <p:nvPr/>
          </p:nvPicPr>
          <p:blipFill>
            <a:blip r:embed="rId3"/>
            <a:stretch>
              <a:fillRect/>
            </a:stretch>
          </p:blipFill>
          <p:spPr>
            <a:xfrm>
              <a:off x="1703513" y="2204865"/>
              <a:ext cx="4748490" cy="3240360"/>
            </a:xfrm>
            <a:prstGeom prst="rect">
              <a:avLst/>
            </a:prstGeom>
          </p:spPr>
        </p:pic>
        <p:pic>
          <p:nvPicPr>
            <p:cNvPr id="9" name="Picture 8"/>
            <p:cNvPicPr>
              <a:picLocks noChangeAspect="1"/>
            </p:cNvPicPr>
            <p:nvPr/>
          </p:nvPicPr>
          <p:blipFill>
            <a:blip r:embed="rId4"/>
            <a:stretch>
              <a:fillRect/>
            </a:stretch>
          </p:blipFill>
          <p:spPr>
            <a:xfrm>
              <a:off x="5087888" y="2837781"/>
              <a:ext cx="5379368" cy="3670870"/>
            </a:xfrm>
            <a:prstGeom prst="rect">
              <a:avLst/>
            </a:prstGeom>
          </p:spPr>
        </p:pic>
        <p:sp>
          <p:nvSpPr>
            <p:cNvPr id="13" name="Rounded Rectangle 12"/>
            <p:cNvSpPr/>
            <p:nvPr/>
          </p:nvSpPr>
          <p:spPr>
            <a:xfrm>
              <a:off x="1703513" y="3501008"/>
              <a:ext cx="2304256" cy="446162"/>
            </a:xfrm>
            <a:prstGeom prst="roundRect">
              <a:avLst/>
            </a:prstGeom>
            <a:noFill/>
            <a:ln w="19050">
              <a:solidFill>
                <a:schemeClr val="accent1">
                  <a:lumMod val="60000"/>
                  <a:lumOff val="40000"/>
                </a:schemeClr>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15" name="Rounded Rectangle 14"/>
            <p:cNvSpPr/>
            <p:nvPr/>
          </p:nvSpPr>
          <p:spPr>
            <a:xfrm>
              <a:off x="5122422" y="4227054"/>
              <a:ext cx="2304256" cy="446162"/>
            </a:xfrm>
            <a:prstGeom prst="roundRect">
              <a:avLst/>
            </a:prstGeom>
            <a:noFill/>
            <a:ln w="19050">
              <a:solidFill>
                <a:schemeClr val="accent6">
                  <a:lumMod val="75000"/>
                </a:schemeClr>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12" name="TextBox 11"/>
            <p:cNvSpPr txBox="1"/>
            <p:nvPr/>
          </p:nvSpPr>
          <p:spPr>
            <a:xfrm>
              <a:off x="3719736" y="2348881"/>
              <a:ext cx="1008112" cy="307777"/>
            </a:xfrm>
            <a:prstGeom prst="rect">
              <a:avLst/>
            </a:prstGeom>
            <a:noFill/>
          </p:spPr>
          <p:txBody>
            <a:bodyPr wrap="square" rtlCol="0">
              <a:spAutoFit/>
            </a:bodyPr>
            <a:lstStyle/>
            <a:p>
              <a:pPr algn="ctr"/>
              <a:r>
                <a:rPr lang="en-US" sz="1400" dirty="0"/>
                <a:t>Before</a:t>
              </a:r>
            </a:p>
          </p:txBody>
        </p:sp>
        <p:sp>
          <p:nvSpPr>
            <p:cNvPr id="16" name="TextBox 15"/>
            <p:cNvSpPr txBox="1"/>
            <p:nvPr/>
          </p:nvSpPr>
          <p:spPr>
            <a:xfrm>
              <a:off x="7320136" y="2977208"/>
              <a:ext cx="1008112" cy="307777"/>
            </a:xfrm>
            <a:prstGeom prst="rect">
              <a:avLst/>
            </a:prstGeom>
            <a:noFill/>
          </p:spPr>
          <p:txBody>
            <a:bodyPr wrap="square" rtlCol="0">
              <a:spAutoFit/>
            </a:bodyPr>
            <a:lstStyle/>
            <a:p>
              <a:pPr algn="ctr"/>
              <a:r>
                <a:rPr lang="en-US" sz="1400" dirty="0"/>
                <a:t>After</a:t>
              </a:r>
            </a:p>
          </p:txBody>
        </p:sp>
      </p:grpSp>
    </p:spTree>
    <p:extLst>
      <p:ext uri="{BB962C8B-B14F-4D97-AF65-F5344CB8AC3E}">
        <p14:creationId xmlns:p14="http://schemas.microsoft.com/office/powerpoint/2010/main" val="26841015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solidFill>
            <a:schemeClr val="bg1">
              <a:alpha val="72000"/>
            </a:schemeClr>
          </a:solidFill>
        </p:spPr>
        <p:txBody>
          <a:bodyPr/>
          <a:lstStyle/>
          <a:p>
            <a:r>
              <a:rPr lang="en-US" noProof="0" dirty="0" smtClean="0"/>
              <a:t>Teaching Process</a:t>
            </a:r>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14" name="Gruppieren 13"/>
          <p:cNvGrpSpPr/>
          <p:nvPr/>
        </p:nvGrpSpPr>
        <p:grpSpPr>
          <a:xfrm>
            <a:off x="2732857" y="2062800"/>
            <a:ext cx="8763743" cy="4303786"/>
            <a:chOff x="1703513" y="2204865"/>
            <a:chExt cx="8763743" cy="4303786"/>
          </a:xfrm>
        </p:grpSpPr>
        <p:pic>
          <p:nvPicPr>
            <p:cNvPr id="17" name="Picture 2"/>
            <p:cNvPicPr>
              <a:picLocks noChangeAspect="1"/>
            </p:cNvPicPr>
            <p:nvPr/>
          </p:nvPicPr>
          <p:blipFill>
            <a:blip r:embed="rId3"/>
            <a:stretch>
              <a:fillRect/>
            </a:stretch>
          </p:blipFill>
          <p:spPr>
            <a:xfrm>
              <a:off x="1703513" y="2204865"/>
              <a:ext cx="4748490" cy="3240360"/>
            </a:xfrm>
            <a:prstGeom prst="rect">
              <a:avLst/>
            </a:prstGeom>
          </p:spPr>
        </p:pic>
        <p:pic>
          <p:nvPicPr>
            <p:cNvPr id="18" name="Picture 8"/>
            <p:cNvPicPr>
              <a:picLocks noChangeAspect="1"/>
            </p:cNvPicPr>
            <p:nvPr/>
          </p:nvPicPr>
          <p:blipFill>
            <a:blip r:embed="rId4"/>
            <a:stretch>
              <a:fillRect/>
            </a:stretch>
          </p:blipFill>
          <p:spPr>
            <a:xfrm>
              <a:off x="5087888" y="2837781"/>
              <a:ext cx="5379368" cy="3670870"/>
            </a:xfrm>
            <a:prstGeom prst="rect">
              <a:avLst/>
            </a:prstGeom>
          </p:spPr>
        </p:pic>
        <p:sp>
          <p:nvSpPr>
            <p:cNvPr id="19" name="Rounded Rectangle 12"/>
            <p:cNvSpPr/>
            <p:nvPr/>
          </p:nvSpPr>
          <p:spPr>
            <a:xfrm>
              <a:off x="1703513" y="3501008"/>
              <a:ext cx="2304256" cy="446162"/>
            </a:xfrm>
            <a:prstGeom prst="roundRect">
              <a:avLst/>
            </a:prstGeom>
            <a:noFill/>
            <a:ln w="19050">
              <a:solidFill>
                <a:schemeClr val="accent1">
                  <a:lumMod val="60000"/>
                  <a:lumOff val="40000"/>
                </a:schemeClr>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20" name="Rounded Rectangle 14"/>
            <p:cNvSpPr/>
            <p:nvPr/>
          </p:nvSpPr>
          <p:spPr>
            <a:xfrm>
              <a:off x="5122422" y="4227054"/>
              <a:ext cx="2304256" cy="446162"/>
            </a:xfrm>
            <a:prstGeom prst="roundRect">
              <a:avLst/>
            </a:prstGeom>
            <a:noFill/>
            <a:ln w="19050">
              <a:solidFill>
                <a:schemeClr val="accent6">
                  <a:lumMod val="75000"/>
                </a:schemeClr>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21" name="TextBox 11"/>
            <p:cNvSpPr txBox="1"/>
            <p:nvPr/>
          </p:nvSpPr>
          <p:spPr>
            <a:xfrm>
              <a:off x="3719736" y="2348881"/>
              <a:ext cx="1008112" cy="307777"/>
            </a:xfrm>
            <a:prstGeom prst="rect">
              <a:avLst/>
            </a:prstGeom>
            <a:noFill/>
          </p:spPr>
          <p:txBody>
            <a:bodyPr wrap="square" rtlCol="0">
              <a:spAutoFit/>
            </a:bodyPr>
            <a:lstStyle/>
            <a:p>
              <a:pPr algn="ctr"/>
              <a:r>
                <a:rPr lang="en-US" sz="1400" dirty="0"/>
                <a:t>Before</a:t>
              </a:r>
            </a:p>
          </p:txBody>
        </p:sp>
        <p:sp>
          <p:nvSpPr>
            <p:cNvPr id="22" name="TextBox 15"/>
            <p:cNvSpPr txBox="1"/>
            <p:nvPr/>
          </p:nvSpPr>
          <p:spPr>
            <a:xfrm>
              <a:off x="7320136" y="2977208"/>
              <a:ext cx="1008112" cy="307777"/>
            </a:xfrm>
            <a:prstGeom prst="rect">
              <a:avLst/>
            </a:prstGeom>
            <a:noFill/>
          </p:spPr>
          <p:txBody>
            <a:bodyPr wrap="square" rtlCol="0">
              <a:spAutoFit/>
            </a:bodyPr>
            <a:lstStyle/>
            <a:p>
              <a:pPr algn="ctr"/>
              <a:r>
                <a:rPr lang="en-US" sz="1400" dirty="0"/>
                <a:t>After</a:t>
              </a:r>
            </a:p>
          </p:txBody>
        </p:sp>
      </p:grpSp>
      <p:sp>
        <p:nvSpPr>
          <p:cNvPr id="5" name="Textfeld 4"/>
          <p:cNvSpPr txBox="1"/>
          <p:nvPr/>
        </p:nvSpPr>
        <p:spPr>
          <a:xfrm>
            <a:off x="126157" y="4836349"/>
            <a:ext cx="7300521" cy="2062103"/>
          </a:xfrm>
          <a:prstGeom prst="rect">
            <a:avLst/>
          </a:prstGeom>
          <a:solidFill>
            <a:schemeClr val="bg1">
              <a:alpha val="50000"/>
            </a:schemeClr>
          </a:solidFill>
        </p:spPr>
        <p:txBody>
          <a:bodyPr wrap="square" rtlCol="0">
            <a:spAutoFit/>
          </a:bodyPr>
          <a:lstStyle/>
          <a:p>
            <a:r>
              <a:rPr lang="en-US" sz="2200" b="1" dirty="0"/>
              <a:t>Info</a:t>
            </a:r>
          </a:p>
          <a:p>
            <a:pPr marL="361950" lvl="1" indent="0">
              <a:buNone/>
            </a:pPr>
            <a:r>
              <a:rPr lang="en-US" sz="2200" dirty="0"/>
              <a:t>In the case of newer XTS-System </a:t>
            </a:r>
            <a:r>
              <a:rPr lang="en-US" sz="2200" dirty="0" smtClean="0"/>
              <a:t>(</a:t>
            </a:r>
            <a:r>
              <a:rPr lang="en-US" sz="2200" dirty="0"/>
              <a:t>HW 18), </a:t>
            </a:r>
            <a:br>
              <a:rPr lang="en-US" sz="2200" dirty="0"/>
            </a:br>
            <a:r>
              <a:rPr lang="en-US" sz="2200" dirty="0"/>
              <a:t>the analogue offset sets are stored in the XTS modules.</a:t>
            </a:r>
          </a:p>
          <a:p>
            <a:pPr marL="361950" lvl="1" indent="0">
              <a:buNone/>
            </a:pPr>
            <a:r>
              <a:rPr lang="en-US" sz="2200" dirty="0"/>
              <a:t>A teaching process is </a:t>
            </a:r>
            <a:r>
              <a:rPr lang="en-US" sz="2200" u="sng" dirty="0"/>
              <a:t>not necessary</a:t>
            </a:r>
          </a:p>
          <a:p>
            <a:endParaRPr lang="de-DE" dirty="0"/>
          </a:p>
        </p:txBody>
      </p:sp>
    </p:spTree>
    <p:extLst>
      <p:ext uri="{BB962C8B-B14F-4D97-AF65-F5344CB8AC3E}">
        <p14:creationId xmlns:p14="http://schemas.microsoft.com/office/powerpoint/2010/main" val="33563250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0" y="1893755"/>
            <a:ext cx="6096000" cy="629367"/>
          </a:xfrm>
        </p:spPr>
        <p:txBody>
          <a:bodyPr/>
          <a:lstStyle/>
          <a:p>
            <a:r>
              <a:rPr lang="en-US" noProof="0" dirty="0" smtClean="0"/>
              <a:t>XTS – TcIoXtsProcessingUnit (XPU)</a:t>
            </a:r>
            <a:endParaRPr lang="en-US" noProof="0" dirty="0"/>
          </a:p>
        </p:txBody>
      </p:sp>
    </p:spTree>
    <p:extLst>
      <p:ext uri="{BB962C8B-B14F-4D97-AF65-F5344CB8AC3E}">
        <p14:creationId xmlns:p14="http://schemas.microsoft.com/office/powerpoint/2010/main" val="2096553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a:srcRect t="51025" b="799"/>
          <a:stretch/>
        </p:blipFill>
        <p:spPr>
          <a:xfrm>
            <a:off x="8758800" y="1090800"/>
            <a:ext cx="3428572" cy="2626232"/>
          </a:xfrm>
          <a:prstGeom prst="rect">
            <a:avLst/>
          </a:prstGeom>
        </p:spPr>
      </p:pic>
      <p:sp>
        <p:nvSpPr>
          <p:cNvPr id="4" name="Titel 3"/>
          <p:cNvSpPr>
            <a:spLocks noGrp="1"/>
          </p:cNvSpPr>
          <p:nvPr>
            <p:ph type="title"/>
          </p:nvPr>
        </p:nvSpPr>
        <p:spPr/>
        <p:txBody>
          <a:bodyPr/>
          <a:lstStyle/>
          <a:p>
            <a:r>
              <a:rPr lang="en-US" noProof="0" dirty="0" smtClean="0"/>
              <a:t>XTS Configuration Process...</a:t>
            </a:r>
            <a:endParaRPr lang="en-US" noProof="0" dirty="0"/>
          </a:p>
        </p:txBody>
      </p:sp>
      <p:sp>
        <p:nvSpPr>
          <p:cNvPr id="3" name="Textplatzhalter 2"/>
          <p:cNvSpPr>
            <a:spLocks noGrp="1"/>
          </p:cNvSpPr>
          <p:nvPr>
            <p:ph type="body" sz="quarter" idx="15"/>
          </p:nvPr>
        </p:nvSpPr>
        <p:spPr/>
        <p:txBody>
          <a:bodyPr/>
          <a:lstStyle/>
          <a:p>
            <a:r>
              <a:rPr lang="en-US" noProof="0" dirty="0" smtClean="0"/>
              <a:t>Teaching Process | first Step</a:t>
            </a:r>
          </a:p>
          <a:p>
            <a:endParaRPr lang="en-US" noProof="0" dirty="0" smtClean="0"/>
          </a:p>
          <a:p>
            <a:pPr lvl="1"/>
            <a:r>
              <a:rPr lang="en-US" noProof="0" dirty="0" smtClean="0"/>
              <a:t>set a number for the teaching file which represents the current date.</a:t>
            </a:r>
          </a:p>
          <a:p>
            <a:pPr marL="360362" lvl="1" indent="0">
              <a:buNone/>
            </a:pPr>
            <a:r>
              <a:rPr lang="en-US" noProof="0" dirty="0" smtClean="0"/>
              <a:t>     </a:t>
            </a:r>
          </a:p>
          <a:p>
            <a:endParaRPr lang="en-US" noProof="0" dirty="0" smtClean="0"/>
          </a:p>
          <a:p>
            <a:endParaRPr lang="en-US" noProof="0" dirty="0" smtClean="0"/>
          </a:p>
          <a:p>
            <a:r>
              <a:rPr lang="en-US" b="1" noProof="0" dirty="0" smtClean="0"/>
              <a:t>Info</a:t>
            </a:r>
          </a:p>
          <a:p>
            <a:pPr marL="361950" lvl="1" indent="0">
              <a:buNone/>
            </a:pPr>
            <a:r>
              <a:rPr lang="en-US" noProof="0" dirty="0" smtClean="0"/>
              <a:t>Changes to the ‘</a:t>
            </a:r>
            <a:r>
              <a:rPr lang="en-US" noProof="0" dirty="0" err="1" smtClean="0"/>
              <a:t>TeachingFileNumber</a:t>
            </a:r>
            <a:r>
              <a:rPr lang="en-US" noProof="0" dirty="0" smtClean="0"/>
              <a:t>’ are not recognized until after an ‘Activate Configuration’ is performed.</a:t>
            </a:r>
          </a:p>
          <a:p>
            <a:pPr marL="361950" lvl="1" indent="0">
              <a:buNone/>
            </a:pPr>
            <a:r>
              <a:rPr lang="en-US" dirty="0"/>
              <a:t>Before the teaching procedure is started, it must be activated so that the teaching data is saved in the correct file</a:t>
            </a:r>
            <a:endParaRPr lang="en-US" noProof="0" dirty="0" smtClean="0"/>
          </a:p>
          <a:p>
            <a:pPr marL="361950" lvl="1" indent="0">
              <a:buNone/>
            </a:pPr>
            <a:endParaRPr lang="en-US" noProof="0" dirty="0" smtClean="0"/>
          </a:p>
          <a:p>
            <a:endParaRPr lang="en-US" noProof="0" dirty="0"/>
          </a:p>
        </p:txBody>
      </p:sp>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28888"/>
            <a:ext cx="6164358" cy="4342048"/>
          </a:xfrm>
          <a:prstGeom prst="rect">
            <a:avLst/>
          </a:prstGeom>
        </p:spPr>
      </p:pic>
      <p:pic>
        <p:nvPicPr>
          <p:cNvPr id="9" name="Grafik 8"/>
          <p:cNvPicPr>
            <a:picLocks noChangeAspect="1"/>
          </p:cNvPicPr>
          <p:nvPr/>
        </p:nvPicPr>
        <p:blipFill>
          <a:blip r:embed="rId5"/>
          <a:stretch>
            <a:fillRect/>
          </a:stretch>
        </p:blipFill>
        <p:spPr>
          <a:xfrm>
            <a:off x="5533594" y="4869160"/>
            <a:ext cx="384964" cy="396285"/>
          </a:xfrm>
          <a:prstGeom prst="rect">
            <a:avLst/>
          </a:prstGeom>
          <a:ln w="25400">
            <a:solidFill>
              <a:srgbClr val="183F5C"/>
            </a:solidFill>
          </a:ln>
        </p:spPr>
      </p:pic>
    </p:spTree>
    <p:extLst>
      <p:ext uri="{BB962C8B-B14F-4D97-AF65-F5344CB8AC3E}">
        <p14:creationId xmlns:p14="http://schemas.microsoft.com/office/powerpoint/2010/main" val="755190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noChangeAspect="1"/>
          </p:cNvPicPr>
          <p:nvPr/>
        </p:nvPicPr>
        <p:blipFill>
          <a:blip r:embed="rId3"/>
          <a:stretch>
            <a:fillRect/>
          </a:stretch>
        </p:blipFill>
        <p:spPr>
          <a:xfrm>
            <a:off x="6096000" y="3789040"/>
            <a:ext cx="6125288" cy="3068959"/>
          </a:xfrm>
          <a:prstGeom prst="rect">
            <a:avLst/>
          </a:prstGeom>
        </p:spPr>
      </p:pic>
      <p:pic>
        <p:nvPicPr>
          <p:cNvPr id="6" name="Grafik 5"/>
          <p:cNvPicPr>
            <a:picLocks noChangeAspect="1"/>
          </p:cNvPicPr>
          <p:nvPr/>
        </p:nvPicPr>
        <p:blipFill rotWithShape="1">
          <a:blip r:embed="rId4"/>
          <a:srcRect r="19714"/>
          <a:stretch/>
        </p:blipFill>
        <p:spPr>
          <a:xfrm>
            <a:off x="6096000" y="1090800"/>
            <a:ext cx="6120680" cy="2708886"/>
          </a:xfrm>
          <a:prstGeom prst="rect">
            <a:avLst/>
          </a:prstGeom>
        </p:spPr>
      </p:pic>
      <p:sp>
        <p:nvSpPr>
          <p:cNvPr id="8" name="Textplatzhalter 7"/>
          <p:cNvSpPr>
            <a:spLocks noGrp="1"/>
          </p:cNvSpPr>
          <p:nvPr>
            <p:ph type="body" sz="quarter" idx="15"/>
          </p:nvPr>
        </p:nvSpPr>
        <p:spPr>
          <a:solidFill>
            <a:schemeClr val="bg1">
              <a:alpha val="75000"/>
            </a:schemeClr>
          </a:solidFill>
        </p:spPr>
        <p:txBody>
          <a:bodyPr/>
          <a:lstStyle/>
          <a:p>
            <a:r>
              <a:rPr lang="en-US" noProof="0" dirty="0" smtClean="0"/>
              <a:t>Teaching Process | next Step</a:t>
            </a:r>
          </a:p>
          <a:p>
            <a:endParaRPr lang="en-US" noProof="0" dirty="0" smtClean="0"/>
          </a:p>
          <a:p>
            <a:pPr marL="457200" indent="-457200">
              <a:buFont typeface="+mj-lt"/>
              <a:buAutoNum type="arabicPeriod"/>
            </a:pPr>
            <a:r>
              <a:rPr lang="en-US" sz="2000" noProof="0" dirty="0" smtClean="0"/>
              <a:t>Move the Mover to a defined Position</a:t>
            </a:r>
            <a:br>
              <a:rPr lang="en-US" sz="2000" noProof="0" dirty="0" smtClean="0"/>
            </a:br>
            <a:r>
              <a:rPr lang="en-US" sz="2000" noProof="0" dirty="0" smtClean="0"/>
              <a:t/>
            </a:r>
            <a:br>
              <a:rPr lang="en-US" sz="2000" noProof="0" dirty="0" smtClean="0"/>
            </a:br>
            <a:r>
              <a:rPr lang="en-US" sz="2000" noProof="0" dirty="0" smtClean="0"/>
              <a:t> </a:t>
            </a:r>
          </a:p>
          <a:p>
            <a:pPr marL="457200" indent="-457200">
              <a:buFont typeface="+mj-lt"/>
              <a:buAutoNum type="arabicPeriod"/>
            </a:pPr>
            <a:r>
              <a:rPr lang="en-US" sz="2000" noProof="0" dirty="0" smtClean="0"/>
              <a:t>Define Exclude Specified Items.</a:t>
            </a:r>
            <a:br>
              <a:rPr lang="en-US" sz="2000" noProof="0" dirty="0" smtClean="0"/>
            </a:br>
            <a:r>
              <a:rPr lang="en-US" sz="2000" noProof="0" dirty="0" smtClean="0"/>
              <a:t/>
            </a:r>
            <a:br>
              <a:rPr lang="en-US" sz="2000" noProof="0" dirty="0" smtClean="0"/>
            </a:br>
            <a:endParaRPr lang="en-US" sz="2000" dirty="0"/>
          </a:p>
          <a:p>
            <a:pPr marL="0" indent="0">
              <a:buNone/>
            </a:pPr>
            <a:endParaRPr lang="en-US" sz="2000" noProof="0" dirty="0" smtClean="0"/>
          </a:p>
          <a:p>
            <a:pPr marL="0" indent="0">
              <a:buNone/>
            </a:pPr>
            <a:endParaRPr lang="en-US" sz="2000" noProof="0" dirty="0" smtClean="0"/>
          </a:p>
          <a:p>
            <a:r>
              <a:rPr lang="en-US" sz="2000" b="1" noProof="0" dirty="0" smtClean="0"/>
              <a:t>Info</a:t>
            </a:r>
          </a:p>
          <a:p>
            <a:pPr marL="361950" lvl="1" indent="0">
              <a:buNone/>
            </a:pPr>
            <a:r>
              <a:rPr lang="en-US" sz="2000" noProof="0" dirty="0" smtClean="0"/>
              <a:t>.</a:t>
            </a:r>
            <a:r>
              <a:rPr lang="en-US" sz="2000" noProof="0" dirty="0" err="1" smtClean="0"/>
              <a:t>selectionString</a:t>
            </a:r>
            <a:r>
              <a:rPr lang="en-US" sz="2000" noProof="0" dirty="0" smtClean="0"/>
              <a:t> Format</a:t>
            </a:r>
            <a:r>
              <a:rPr lang="en-US" sz="2000" dirty="0"/>
              <a:t/>
            </a:r>
            <a:br>
              <a:rPr lang="en-US" sz="2000" dirty="0"/>
            </a:br>
            <a:r>
              <a:rPr lang="en-US" sz="2000" dirty="0" smtClean="0"/>
              <a:t>       X, Y, Z  or X-Z</a:t>
            </a:r>
            <a:endParaRPr lang="en-US" sz="2000" noProof="0" dirty="0" smtClean="0"/>
          </a:p>
          <a:p>
            <a:pPr marL="457200" indent="-457200">
              <a:buFont typeface="+mj-lt"/>
              <a:buAutoNum type="arabicPeriod"/>
            </a:pPr>
            <a:endParaRPr lang="en-US" noProof="0" dirty="0" smtClean="0"/>
          </a:p>
          <a:p>
            <a:pPr marL="457200" indent="-457200">
              <a:buFont typeface="+mj-lt"/>
              <a:buAutoNum type="arabicPeriod"/>
            </a:pPr>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7" name="Gruppieren 6"/>
          <p:cNvGrpSpPr/>
          <p:nvPr/>
        </p:nvGrpSpPr>
        <p:grpSpPr>
          <a:xfrm>
            <a:off x="7044168" y="1017168"/>
            <a:ext cx="1901011" cy="369332"/>
            <a:chOff x="7044168" y="1017168"/>
            <a:chExt cx="1901011" cy="369332"/>
          </a:xfrm>
        </p:grpSpPr>
        <p:cxnSp>
          <p:nvCxnSpPr>
            <p:cNvPr id="38" name="Straight Arrow Connector 22"/>
            <p:cNvCxnSpPr/>
            <p:nvPr/>
          </p:nvCxnSpPr>
          <p:spPr>
            <a:xfrm>
              <a:off x="7243454" y="1304620"/>
              <a:ext cx="1548087" cy="0"/>
            </a:xfrm>
            <a:prstGeom prst="straightConnector1">
              <a:avLst/>
            </a:prstGeom>
            <a:noFill/>
            <a:ln w="28575" cap="flat" cmpd="sng" algn="ctr">
              <a:solidFill>
                <a:srgbClr val="000000"/>
              </a:solidFill>
              <a:prstDash val="solid"/>
              <a:tailEnd type="arrow"/>
            </a:ln>
            <a:effectLst/>
          </p:spPr>
        </p:cxnSp>
        <p:sp>
          <p:nvSpPr>
            <p:cNvPr id="39" name="TextBox 23"/>
            <p:cNvSpPr txBox="1"/>
            <p:nvPr/>
          </p:nvSpPr>
          <p:spPr>
            <a:xfrm>
              <a:off x="7044168" y="1017168"/>
              <a:ext cx="1901011" cy="369332"/>
            </a:xfrm>
            <a:prstGeom prst="rect">
              <a:avLst/>
            </a:prstGeom>
            <a:noFill/>
          </p:spPr>
          <p:txBody>
            <a:bodyPr wrap="square" rtlCol="0">
              <a:spAutoFit/>
            </a:bodyPr>
            <a:lstStyle/>
            <a:p>
              <a:pPr algn="ctr">
                <a:defRPr/>
              </a:pPr>
              <a:r>
                <a:rPr lang="en-US" sz="1400" kern="0" dirty="0"/>
                <a:t>Position</a:t>
              </a:r>
            </a:p>
          </p:txBody>
        </p:sp>
      </p:grpSp>
      <p:sp>
        <p:nvSpPr>
          <p:cNvPr id="27" name="Rectangle 17"/>
          <p:cNvSpPr/>
          <p:nvPr/>
        </p:nvSpPr>
        <p:spPr>
          <a:xfrm>
            <a:off x="7253326" y="2229140"/>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1</a:t>
            </a:r>
          </a:p>
        </p:txBody>
      </p:sp>
      <p:sp>
        <p:nvSpPr>
          <p:cNvPr id="40" name="Rectangle 18"/>
          <p:cNvSpPr/>
          <p:nvPr/>
        </p:nvSpPr>
        <p:spPr>
          <a:xfrm>
            <a:off x="8693326" y="2230676"/>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2</a:t>
            </a:r>
          </a:p>
        </p:txBody>
      </p:sp>
      <p:sp>
        <p:nvSpPr>
          <p:cNvPr id="32" name="Rounded Rectangle 31"/>
          <p:cNvSpPr/>
          <p:nvPr/>
        </p:nvSpPr>
        <p:spPr>
          <a:xfrm>
            <a:off x="9585344" y="4585443"/>
            <a:ext cx="2487320" cy="597149"/>
          </a:xfrm>
          <a:prstGeom prst="roundRect">
            <a:avLst>
              <a:gd name="adj" fmla="val 0"/>
            </a:avLst>
          </a:prstGeom>
          <a:noFill/>
          <a:ln w="1905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cxnSp>
        <p:nvCxnSpPr>
          <p:cNvPr id="5" name="Straight Arrow Connector 4"/>
          <p:cNvCxnSpPr/>
          <p:nvPr/>
        </p:nvCxnSpPr>
        <p:spPr>
          <a:xfrm>
            <a:off x="5917376" y="3842372"/>
            <a:ext cx="3027803" cy="594740"/>
          </a:xfrm>
          <a:prstGeom prst="straightConnector1">
            <a:avLst/>
          </a:prstGeom>
          <a:ln w="381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880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a:srcRect r="19714"/>
          <a:stretch/>
        </p:blipFill>
        <p:spPr>
          <a:xfrm>
            <a:off x="6096000" y="1090800"/>
            <a:ext cx="6120680" cy="2708886"/>
          </a:xfrm>
          <a:prstGeom prst="rect">
            <a:avLst/>
          </a:prstGeom>
        </p:spPr>
      </p:pic>
      <p:sp>
        <p:nvSpPr>
          <p:cNvPr id="8" name="Textplatzhalter 7"/>
          <p:cNvSpPr>
            <a:spLocks noGrp="1"/>
          </p:cNvSpPr>
          <p:nvPr>
            <p:ph type="body" sz="quarter" idx="15"/>
          </p:nvPr>
        </p:nvSpPr>
        <p:spPr>
          <a:solidFill>
            <a:schemeClr val="bg1">
              <a:alpha val="75000"/>
            </a:schemeClr>
          </a:solidFill>
        </p:spPr>
        <p:txBody>
          <a:bodyPr/>
          <a:lstStyle/>
          <a:p>
            <a:r>
              <a:rPr lang="en-US" noProof="0" dirty="0" smtClean="0"/>
              <a:t>Teaching Process | next Step</a:t>
            </a:r>
          </a:p>
          <a:p>
            <a:endParaRPr lang="en-US" noProof="0" dirty="0" smtClean="0"/>
          </a:p>
          <a:p>
            <a:pPr marL="457200" indent="-457200">
              <a:buFont typeface="+mj-lt"/>
              <a:buAutoNum type="arabicPeriod" startAt="3"/>
            </a:pPr>
            <a:r>
              <a:rPr lang="en-US" sz="2000" dirty="0" err="1" smtClean="0"/>
              <a:t>StartStandStillTeaching</a:t>
            </a:r>
            <a:endParaRPr lang="en-US" sz="2000" dirty="0"/>
          </a:p>
          <a:p>
            <a:pPr marL="0" indent="0">
              <a:buNone/>
            </a:pPr>
            <a:endParaRPr lang="en-US" sz="2000" noProof="0" dirty="0" smtClean="0"/>
          </a:p>
          <a:p>
            <a:pPr marL="0" indent="0">
              <a:buNone/>
            </a:pPr>
            <a:endParaRPr lang="en-US" sz="2000" dirty="0"/>
          </a:p>
          <a:p>
            <a:pPr marL="0" indent="0">
              <a:buNone/>
            </a:pPr>
            <a:endParaRPr lang="en-US" sz="2000" noProof="0" dirty="0" smtClean="0"/>
          </a:p>
          <a:p>
            <a:pPr marL="0" indent="0">
              <a:buNone/>
            </a:pPr>
            <a:endParaRPr lang="en-US" sz="2000" noProof="0" dirty="0" smtClean="0"/>
          </a:p>
          <a:p>
            <a:pPr marL="457200" indent="-457200">
              <a:buFont typeface="+mj-lt"/>
              <a:buAutoNum type="arabicPeriod"/>
            </a:pPr>
            <a:endParaRPr lang="en-US" noProof="0" dirty="0" smtClean="0"/>
          </a:p>
          <a:p>
            <a:pPr marL="457200" indent="-457200">
              <a:buFont typeface="+mj-lt"/>
              <a:buAutoNum type="arabicPeriod"/>
            </a:pPr>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7" name="Gruppieren 6"/>
          <p:cNvGrpSpPr/>
          <p:nvPr/>
        </p:nvGrpSpPr>
        <p:grpSpPr>
          <a:xfrm>
            <a:off x="7044168" y="1017168"/>
            <a:ext cx="1901011" cy="369332"/>
            <a:chOff x="7044168" y="1017168"/>
            <a:chExt cx="1901011" cy="369332"/>
          </a:xfrm>
        </p:grpSpPr>
        <p:cxnSp>
          <p:nvCxnSpPr>
            <p:cNvPr id="38" name="Straight Arrow Connector 22"/>
            <p:cNvCxnSpPr/>
            <p:nvPr/>
          </p:nvCxnSpPr>
          <p:spPr>
            <a:xfrm>
              <a:off x="7243454" y="1304620"/>
              <a:ext cx="1548087" cy="0"/>
            </a:xfrm>
            <a:prstGeom prst="straightConnector1">
              <a:avLst/>
            </a:prstGeom>
            <a:noFill/>
            <a:ln w="28575" cap="flat" cmpd="sng" algn="ctr">
              <a:solidFill>
                <a:srgbClr val="000000"/>
              </a:solidFill>
              <a:prstDash val="solid"/>
              <a:tailEnd type="arrow"/>
            </a:ln>
            <a:effectLst/>
          </p:spPr>
        </p:cxnSp>
        <p:sp>
          <p:nvSpPr>
            <p:cNvPr id="39" name="TextBox 23"/>
            <p:cNvSpPr txBox="1"/>
            <p:nvPr/>
          </p:nvSpPr>
          <p:spPr>
            <a:xfrm>
              <a:off x="7044168" y="1017168"/>
              <a:ext cx="1901011" cy="369332"/>
            </a:xfrm>
            <a:prstGeom prst="rect">
              <a:avLst/>
            </a:prstGeom>
            <a:noFill/>
          </p:spPr>
          <p:txBody>
            <a:bodyPr wrap="square" rtlCol="0">
              <a:spAutoFit/>
            </a:bodyPr>
            <a:lstStyle/>
            <a:p>
              <a:pPr algn="ctr">
                <a:defRPr/>
              </a:pPr>
              <a:r>
                <a:rPr lang="en-US" sz="1400" kern="0" dirty="0"/>
                <a:t>Position</a:t>
              </a:r>
            </a:p>
          </p:txBody>
        </p:sp>
      </p:grpSp>
      <p:sp>
        <p:nvSpPr>
          <p:cNvPr id="27" name="Rectangle 17"/>
          <p:cNvSpPr/>
          <p:nvPr/>
        </p:nvSpPr>
        <p:spPr>
          <a:xfrm>
            <a:off x="7253326" y="2229140"/>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1</a:t>
            </a:r>
          </a:p>
        </p:txBody>
      </p:sp>
      <p:sp>
        <p:nvSpPr>
          <p:cNvPr id="40" name="Rectangle 18"/>
          <p:cNvSpPr/>
          <p:nvPr/>
        </p:nvSpPr>
        <p:spPr>
          <a:xfrm>
            <a:off x="8693326" y="2230676"/>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2</a:t>
            </a:r>
          </a:p>
        </p:txBody>
      </p:sp>
      <p:pic>
        <p:nvPicPr>
          <p:cNvPr id="3" name="Grafik 2"/>
          <p:cNvPicPr>
            <a:picLocks/>
          </p:cNvPicPr>
          <p:nvPr/>
        </p:nvPicPr>
        <p:blipFill>
          <a:blip r:embed="rId4"/>
          <a:stretch>
            <a:fillRect/>
          </a:stretch>
        </p:blipFill>
        <p:spPr>
          <a:xfrm>
            <a:off x="6096003" y="3790800"/>
            <a:ext cx="6127200" cy="3070800"/>
          </a:xfrm>
          <a:prstGeom prst="rect">
            <a:avLst/>
          </a:prstGeom>
        </p:spPr>
      </p:pic>
      <p:cxnSp>
        <p:nvCxnSpPr>
          <p:cNvPr id="5" name="Straight Arrow Connector 4"/>
          <p:cNvCxnSpPr/>
          <p:nvPr/>
        </p:nvCxnSpPr>
        <p:spPr>
          <a:xfrm>
            <a:off x="4727848" y="2884539"/>
            <a:ext cx="3744416" cy="1550098"/>
          </a:xfrm>
          <a:prstGeom prst="straightConnector1">
            <a:avLst/>
          </a:prstGeom>
          <a:ln w="38100">
            <a:solidFill>
              <a:srgbClr val="183F5C"/>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6440" y="4486721"/>
            <a:ext cx="2102242" cy="1030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2759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a:srcRect r="19714"/>
          <a:stretch/>
        </p:blipFill>
        <p:spPr>
          <a:xfrm>
            <a:off x="6096000" y="1090800"/>
            <a:ext cx="6120680" cy="2708886"/>
          </a:xfrm>
          <a:prstGeom prst="rect">
            <a:avLst/>
          </a:prstGeom>
        </p:spPr>
      </p:pic>
      <p:sp>
        <p:nvSpPr>
          <p:cNvPr id="8" name="Textplatzhalter 7"/>
          <p:cNvSpPr>
            <a:spLocks noGrp="1"/>
          </p:cNvSpPr>
          <p:nvPr>
            <p:ph type="body" sz="quarter" idx="15"/>
          </p:nvPr>
        </p:nvSpPr>
        <p:spPr>
          <a:solidFill>
            <a:schemeClr val="bg1">
              <a:alpha val="75000"/>
            </a:schemeClr>
          </a:solidFill>
        </p:spPr>
        <p:txBody>
          <a:bodyPr/>
          <a:lstStyle/>
          <a:p>
            <a:r>
              <a:rPr lang="en-US" noProof="0" dirty="0" smtClean="0"/>
              <a:t>Teaching Process</a:t>
            </a:r>
          </a:p>
          <a:p>
            <a:endParaRPr lang="en-US" noProof="0" dirty="0" smtClean="0"/>
          </a:p>
          <a:p>
            <a:pPr marL="457200" indent="-457200">
              <a:buFont typeface="+mj-lt"/>
              <a:buAutoNum type="arabicPeriod" startAt="4"/>
            </a:pPr>
            <a:r>
              <a:rPr lang="en-US" sz="2000" dirty="0" smtClean="0"/>
              <a:t>Teaching Stops automatically</a:t>
            </a:r>
            <a:endParaRPr lang="en-US" sz="2000" dirty="0"/>
          </a:p>
          <a:p>
            <a:pPr marL="0" indent="0">
              <a:buNone/>
            </a:pPr>
            <a:endParaRPr lang="en-US" sz="2000" noProof="0" dirty="0" smtClean="0"/>
          </a:p>
          <a:p>
            <a:pPr marL="0" indent="0">
              <a:buNone/>
            </a:pPr>
            <a:endParaRPr lang="en-US" sz="2000" dirty="0"/>
          </a:p>
          <a:p>
            <a:pPr marL="0" indent="0">
              <a:buNone/>
            </a:pPr>
            <a:endParaRPr lang="en-US" sz="2000" noProof="0" dirty="0" smtClean="0"/>
          </a:p>
          <a:p>
            <a:pPr marL="0" indent="0">
              <a:buNone/>
            </a:pPr>
            <a:endParaRPr lang="en-US" sz="2000" noProof="0" dirty="0" smtClean="0"/>
          </a:p>
          <a:p>
            <a:pPr marL="457200" indent="-457200">
              <a:buFont typeface="+mj-lt"/>
              <a:buAutoNum type="arabicPeriod"/>
            </a:pPr>
            <a:endParaRPr lang="en-US" noProof="0" dirty="0" smtClean="0"/>
          </a:p>
          <a:p>
            <a:pPr marL="457200" indent="-457200">
              <a:buFont typeface="+mj-lt"/>
              <a:buAutoNum type="arabicPeriod"/>
            </a:pPr>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7" name="Gruppieren 6"/>
          <p:cNvGrpSpPr/>
          <p:nvPr/>
        </p:nvGrpSpPr>
        <p:grpSpPr>
          <a:xfrm>
            <a:off x="7044168" y="1017168"/>
            <a:ext cx="1901011" cy="369332"/>
            <a:chOff x="7044168" y="1017168"/>
            <a:chExt cx="1901011" cy="369332"/>
          </a:xfrm>
        </p:grpSpPr>
        <p:cxnSp>
          <p:nvCxnSpPr>
            <p:cNvPr id="38" name="Straight Arrow Connector 22"/>
            <p:cNvCxnSpPr/>
            <p:nvPr/>
          </p:nvCxnSpPr>
          <p:spPr>
            <a:xfrm>
              <a:off x="7243454" y="1304620"/>
              <a:ext cx="1548087" cy="0"/>
            </a:xfrm>
            <a:prstGeom prst="straightConnector1">
              <a:avLst/>
            </a:prstGeom>
            <a:noFill/>
            <a:ln w="28575" cap="flat" cmpd="sng" algn="ctr">
              <a:solidFill>
                <a:srgbClr val="000000"/>
              </a:solidFill>
              <a:prstDash val="solid"/>
              <a:tailEnd type="arrow"/>
            </a:ln>
            <a:effectLst/>
          </p:spPr>
        </p:cxnSp>
        <p:sp>
          <p:nvSpPr>
            <p:cNvPr id="39" name="TextBox 23"/>
            <p:cNvSpPr txBox="1"/>
            <p:nvPr/>
          </p:nvSpPr>
          <p:spPr>
            <a:xfrm>
              <a:off x="7044168" y="1017168"/>
              <a:ext cx="1901011" cy="369332"/>
            </a:xfrm>
            <a:prstGeom prst="rect">
              <a:avLst/>
            </a:prstGeom>
            <a:noFill/>
          </p:spPr>
          <p:txBody>
            <a:bodyPr wrap="square" rtlCol="0">
              <a:spAutoFit/>
            </a:bodyPr>
            <a:lstStyle/>
            <a:p>
              <a:pPr algn="ctr">
                <a:defRPr/>
              </a:pPr>
              <a:r>
                <a:rPr lang="en-US" sz="1400" kern="0" dirty="0"/>
                <a:t>Position</a:t>
              </a:r>
            </a:p>
          </p:txBody>
        </p:sp>
      </p:grpSp>
      <p:sp>
        <p:nvSpPr>
          <p:cNvPr id="27" name="Rectangle 17"/>
          <p:cNvSpPr/>
          <p:nvPr/>
        </p:nvSpPr>
        <p:spPr>
          <a:xfrm>
            <a:off x="7253326" y="2229140"/>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1</a:t>
            </a:r>
          </a:p>
        </p:txBody>
      </p:sp>
      <p:sp>
        <p:nvSpPr>
          <p:cNvPr id="40" name="Rectangle 18"/>
          <p:cNvSpPr/>
          <p:nvPr/>
        </p:nvSpPr>
        <p:spPr>
          <a:xfrm>
            <a:off x="8693326" y="2230676"/>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2</a:t>
            </a:r>
          </a:p>
        </p:txBody>
      </p:sp>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788348"/>
            <a:ext cx="12214994" cy="3069652"/>
          </a:xfrm>
          <a:prstGeom prst="rect">
            <a:avLst/>
          </a:prstGeom>
        </p:spPr>
      </p:pic>
    </p:spTree>
    <p:extLst>
      <p:ext uri="{BB962C8B-B14F-4D97-AF65-F5344CB8AC3E}">
        <p14:creationId xmlns:p14="http://schemas.microsoft.com/office/powerpoint/2010/main" val="2990600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3"/>
          <a:srcRect r="19755"/>
          <a:stretch/>
        </p:blipFill>
        <p:spPr>
          <a:xfrm>
            <a:off x="6094800" y="1090800"/>
            <a:ext cx="6121880" cy="2710800"/>
          </a:xfrm>
          <a:prstGeom prst="rect">
            <a:avLst/>
          </a:prstGeom>
        </p:spPr>
      </p:pic>
      <p:pic>
        <p:nvPicPr>
          <p:cNvPr id="3" name="Grafik 2"/>
          <p:cNvPicPr>
            <a:picLocks noChangeAspect="1"/>
          </p:cNvPicPr>
          <p:nvPr/>
        </p:nvPicPr>
        <p:blipFill>
          <a:blip r:embed="rId4"/>
          <a:stretch>
            <a:fillRect/>
          </a:stretch>
        </p:blipFill>
        <p:spPr>
          <a:xfrm>
            <a:off x="6096002" y="3799685"/>
            <a:ext cx="6108697" cy="3058314"/>
          </a:xfrm>
          <a:prstGeom prst="rect">
            <a:avLst/>
          </a:prstGeom>
        </p:spPr>
      </p:pic>
      <p:sp>
        <p:nvSpPr>
          <p:cNvPr id="8" name="Textplatzhalter 7"/>
          <p:cNvSpPr>
            <a:spLocks noGrp="1"/>
          </p:cNvSpPr>
          <p:nvPr>
            <p:ph type="body" sz="quarter" idx="15"/>
          </p:nvPr>
        </p:nvSpPr>
        <p:spPr>
          <a:solidFill>
            <a:schemeClr val="bg1">
              <a:alpha val="75000"/>
            </a:schemeClr>
          </a:solidFill>
        </p:spPr>
        <p:txBody>
          <a:bodyPr/>
          <a:lstStyle/>
          <a:p>
            <a:r>
              <a:rPr lang="en-US" noProof="0" dirty="0" smtClean="0"/>
              <a:t>Teaching Process | next Step</a:t>
            </a:r>
          </a:p>
          <a:p>
            <a:endParaRPr lang="en-US" noProof="0" dirty="0" smtClean="0"/>
          </a:p>
          <a:p>
            <a:pPr marL="457200" indent="-457200">
              <a:buFont typeface="+mj-lt"/>
              <a:buAutoNum type="arabicPeriod" startAt="5"/>
            </a:pPr>
            <a:r>
              <a:rPr lang="en-US" sz="2000" dirty="0"/>
              <a:t>Move the Mover to a different defined Position </a:t>
            </a:r>
            <a:r>
              <a:rPr lang="en-US" sz="2000" noProof="0" dirty="0" smtClean="0"/>
              <a:t/>
            </a:r>
            <a:br>
              <a:rPr lang="en-US" sz="2000" noProof="0" dirty="0" smtClean="0"/>
            </a:br>
            <a:r>
              <a:rPr lang="en-US" sz="2000" noProof="0" dirty="0" smtClean="0"/>
              <a:t/>
            </a:r>
            <a:br>
              <a:rPr lang="en-US" sz="2000" noProof="0" dirty="0" smtClean="0"/>
            </a:br>
            <a:r>
              <a:rPr lang="en-US" sz="2000" noProof="0" dirty="0" smtClean="0"/>
              <a:t> </a:t>
            </a:r>
          </a:p>
          <a:p>
            <a:pPr marL="457200" indent="-457200">
              <a:buFont typeface="+mj-lt"/>
              <a:buAutoNum type="arabicPeriod" startAt="5"/>
            </a:pPr>
            <a:r>
              <a:rPr lang="en-US" sz="2000" noProof="0" dirty="0" smtClean="0"/>
              <a:t>Change “.</a:t>
            </a:r>
            <a:r>
              <a:rPr lang="en-US" sz="2000" noProof="0" dirty="0" err="1" smtClean="0"/>
              <a:t>teachingSelection</a:t>
            </a:r>
            <a:r>
              <a:rPr lang="en-US" sz="2000" noProof="0" dirty="0" smtClean="0"/>
              <a:t>”</a:t>
            </a:r>
            <a:br>
              <a:rPr lang="en-US" sz="2000" noProof="0" dirty="0" smtClean="0"/>
            </a:br>
            <a:r>
              <a:rPr lang="en-US" sz="2000" noProof="0" dirty="0" smtClean="0"/>
              <a:t/>
            </a:r>
            <a:br>
              <a:rPr lang="en-US" sz="2000" noProof="0" dirty="0" smtClean="0"/>
            </a:br>
            <a:endParaRPr lang="en-US" sz="2000" dirty="0"/>
          </a:p>
          <a:p>
            <a:pPr marL="0" indent="0">
              <a:buNone/>
            </a:pPr>
            <a:endParaRPr lang="en-US" sz="2000" noProof="0" dirty="0" smtClean="0"/>
          </a:p>
          <a:p>
            <a:pPr marL="0" indent="0">
              <a:buNone/>
            </a:pPr>
            <a:endParaRPr lang="en-US" sz="2000" noProof="0" dirty="0" smtClean="0"/>
          </a:p>
          <a:p>
            <a:r>
              <a:rPr lang="en-US" sz="2000" b="1" dirty="0"/>
              <a:t>Warning</a:t>
            </a:r>
          </a:p>
          <a:p>
            <a:pPr marL="361950" lvl="1" indent="0">
              <a:buNone/>
            </a:pPr>
            <a:r>
              <a:rPr lang="en-US" sz="2000" dirty="0"/>
              <a:t>Do not place movers at crossings where the module is active during teaching. Otherwise the feedback system will not work correctly.</a:t>
            </a:r>
          </a:p>
          <a:p>
            <a:endParaRPr lang="en-US" sz="2000" dirty="0"/>
          </a:p>
          <a:p>
            <a:pPr marL="0" indent="0">
              <a:buNone/>
            </a:pPr>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7" name="Gruppieren 6"/>
          <p:cNvGrpSpPr/>
          <p:nvPr/>
        </p:nvGrpSpPr>
        <p:grpSpPr>
          <a:xfrm>
            <a:off x="7044168" y="1017168"/>
            <a:ext cx="1901011" cy="369332"/>
            <a:chOff x="7044168" y="1017168"/>
            <a:chExt cx="1901011" cy="369332"/>
          </a:xfrm>
        </p:grpSpPr>
        <p:cxnSp>
          <p:nvCxnSpPr>
            <p:cNvPr id="38" name="Straight Arrow Connector 22"/>
            <p:cNvCxnSpPr/>
            <p:nvPr/>
          </p:nvCxnSpPr>
          <p:spPr>
            <a:xfrm>
              <a:off x="7243454" y="1304620"/>
              <a:ext cx="1548087" cy="0"/>
            </a:xfrm>
            <a:prstGeom prst="straightConnector1">
              <a:avLst/>
            </a:prstGeom>
            <a:noFill/>
            <a:ln w="28575" cap="flat" cmpd="sng" algn="ctr">
              <a:solidFill>
                <a:srgbClr val="000000"/>
              </a:solidFill>
              <a:prstDash val="solid"/>
              <a:tailEnd type="arrow"/>
            </a:ln>
            <a:effectLst/>
          </p:spPr>
        </p:cxnSp>
        <p:sp>
          <p:nvSpPr>
            <p:cNvPr id="39" name="TextBox 23"/>
            <p:cNvSpPr txBox="1"/>
            <p:nvPr/>
          </p:nvSpPr>
          <p:spPr>
            <a:xfrm>
              <a:off x="7044168" y="1017168"/>
              <a:ext cx="1901011" cy="369332"/>
            </a:xfrm>
            <a:prstGeom prst="rect">
              <a:avLst/>
            </a:prstGeom>
            <a:noFill/>
          </p:spPr>
          <p:txBody>
            <a:bodyPr wrap="square" rtlCol="0">
              <a:spAutoFit/>
            </a:bodyPr>
            <a:lstStyle/>
            <a:p>
              <a:pPr algn="ctr">
                <a:defRPr/>
              </a:pPr>
              <a:r>
                <a:rPr lang="en-US" sz="1400" kern="0" dirty="0"/>
                <a:t>Position</a:t>
              </a:r>
            </a:p>
          </p:txBody>
        </p:sp>
      </p:grpSp>
      <p:sp>
        <p:nvSpPr>
          <p:cNvPr id="27" name="Rectangle 17"/>
          <p:cNvSpPr/>
          <p:nvPr/>
        </p:nvSpPr>
        <p:spPr>
          <a:xfrm>
            <a:off x="7253326" y="2229140"/>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1</a:t>
            </a:r>
          </a:p>
        </p:txBody>
      </p:sp>
      <p:sp>
        <p:nvSpPr>
          <p:cNvPr id="40" name="Rectangle 18"/>
          <p:cNvSpPr/>
          <p:nvPr/>
        </p:nvSpPr>
        <p:spPr>
          <a:xfrm>
            <a:off x="8693326" y="2230676"/>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2</a:t>
            </a:r>
          </a:p>
        </p:txBody>
      </p:sp>
      <p:sp>
        <p:nvSpPr>
          <p:cNvPr id="32" name="Rounded Rectangle 31"/>
          <p:cNvSpPr/>
          <p:nvPr/>
        </p:nvSpPr>
        <p:spPr>
          <a:xfrm>
            <a:off x="9336360" y="4633217"/>
            <a:ext cx="2736304" cy="306345"/>
          </a:xfrm>
          <a:prstGeom prst="roundRect">
            <a:avLst>
              <a:gd name="adj" fmla="val 0"/>
            </a:avLst>
          </a:prstGeom>
          <a:noFill/>
          <a:ln w="1905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cxnSp>
        <p:nvCxnSpPr>
          <p:cNvPr id="5" name="Straight Arrow Connector 4"/>
          <p:cNvCxnSpPr/>
          <p:nvPr/>
        </p:nvCxnSpPr>
        <p:spPr>
          <a:xfrm>
            <a:off x="5763738" y="4036941"/>
            <a:ext cx="3027803" cy="594740"/>
          </a:xfrm>
          <a:prstGeom prst="straightConnector1">
            <a:avLst/>
          </a:prstGeom>
          <a:ln w="381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490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6094801" y="3801600"/>
            <a:ext cx="6121880" cy="3056400"/>
          </a:xfrm>
          <a:prstGeom prst="rect">
            <a:avLst/>
          </a:prstGeom>
        </p:spPr>
      </p:pic>
      <p:pic>
        <p:nvPicPr>
          <p:cNvPr id="9" name="Grafik 8"/>
          <p:cNvPicPr>
            <a:picLocks noChangeAspect="1"/>
          </p:cNvPicPr>
          <p:nvPr/>
        </p:nvPicPr>
        <p:blipFill rotWithShape="1">
          <a:blip r:embed="rId4"/>
          <a:srcRect r="19755"/>
          <a:stretch/>
        </p:blipFill>
        <p:spPr>
          <a:xfrm>
            <a:off x="6094800" y="1090800"/>
            <a:ext cx="6121880" cy="2710800"/>
          </a:xfrm>
          <a:prstGeom prst="rect">
            <a:avLst/>
          </a:prstGeom>
        </p:spPr>
      </p:pic>
      <p:sp>
        <p:nvSpPr>
          <p:cNvPr id="8" name="Textplatzhalter 7"/>
          <p:cNvSpPr>
            <a:spLocks noGrp="1"/>
          </p:cNvSpPr>
          <p:nvPr>
            <p:ph type="body" sz="quarter" idx="15"/>
          </p:nvPr>
        </p:nvSpPr>
        <p:spPr>
          <a:solidFill>
            <a:schemeClr val="bg1">
              <a:alpha val="75000"/>
            </a:schemeClr>
          </a:solidFill>
        </p:spPr>
        <p:txBody>
          <a:bodyPr/>
          <a:lstStyle/>
          <a:p>
            <a:r>
              <a:rPr lang="en-US" noProof="0" dirty="0" smtClean="0"/>
              <a:t>Teaching Process | next Step</a:t>
            </a:r>
          </a:p>
          <a:p>
            <a:endParaRPr lang="en-US" noProof="0" dirty="0" smtClean="0"/>
          </a:p>
          <a:p>
            <a:pPr marL="457200" indent="-457200">
              <a:buFont typeface="+mj-lt"/>
              <a:buAutoNum type="arabicPeriod" startAt="7"/>
            </a:pPr>
            <a:r>
              <a:rPr lang="en-US" sz="2000" dirty="0" err="1"/>
              <a:t>StartStandStillTeaching</a:t>
            </a:r>
            <a:r>
              <a:rPr lang="en-US" sz="2000" noProof="0" dirty="0" smtClean="0"/>
              <a:t/>
            </a:r>
            <a:br>
              <a:rPr lang="en-US" sz="2000" noProof="0" dirty="0" smtClean="0"/>
            </a:br>
            <a:r>
              <a:rPr lang="en-US" sz="2000" noProof="0" dirty="0" smtClean="0"/>
              <a:t> </a:t>
            </a:r>
          </a:p>
          <a:p>
            <a:pPr marL="0" indent="0">
              <a:buNone/>
            </a:pPr>
            <a:endParaRPr lang="en-US" sz="2000" noProof="0" dirty="0" smtClean="0"/>
          </a:p>
          <a:p>
            <a:pPr marL="0" indent="0">
              <a:buNone/>
            </a:pPr>
            <a:endParaRPr lang="en-US" sz="2000" noProof="0" dirty="0" smtClean="0"/>
          </a:p>
          <a:p>
            <a:pPr marL="457200" indent="-457200">
              <a:buFont typeface="+mj-lt"/>
              <a:buAutoNum type="arabicPeriod"/>
            </a:pPr>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7" name="Gruppieren 6"/>
          <p:cNvGrpSpPr/>
          <p:nvPr/>
        </p:nvGrpSpPr>
        <p:grpSpPr>
          <a:xfrm>
            <a:off x="7044168" y="1017168"/>
            <a:ext cx="1901011" cy="369332"/>
            <a:chOff x="7044168" y="1017168"/>
            <a:chExt cx="1901011" cy="369332"/>
          </a:xfrm>
        </p:grpSpPr>
        <p:cxnSp>
          <p:nvCxnSpPr>
            <p:cNvPr id="38" name="Straight Arrow Connector 22"/>
            <p:cNvCxnSpPr/>
            <p:nvPr/>
          </p:nvCxnSpPr>
          <p:spPr>
            <a:xfrm>
              <a:off x="7243454" y="1304620"/>
              <a:ext cx="1548087" cy="0"/>
            </a:xfrm>
            <a:prstGeom prst="straightConnector1">
              <a:avLst/>
            </a:prstGeom>
            <a:noFill/>
            <a:ln w="28575" cap="flat" cmpd="sng" algn="ctr">
              <a:solidFill>
                <a:srgbClr val="000000"/>
              </a:solidFill>
              <a:prstDash val="solid"/>
              <a:tailEnd type="arrow"/>
            </a:ln>
            <a:effectLst/>
          </p:spPr>
        </p:cxnSp>
        <p:sp>
          <p:nvSpPr>
            <p:cNvPr id="39" name="TextBox 23"/>
            <p:cNvSpPr txBox="1"/>
            <p:nvPr/>
          </p:nvSpPr>
          <p:spPr>
            <a:xfrm>
              <a:off x="7044168" y="1017168"/>
              <a:ext cx="1901011" cy="369332"/>
            </a:xfrm>
            <a:prstGeom prst="rect">
              <a:avLst/>
            </a:prstGeom>
            <a:noFill/>
          </p:spPr>
          <p:txBody>
            <a:bodyPr wrap="square" rtlCol="0">
              <a:spAutoFit/>
            </a:bodyPr>
            <a:lstStyle/>
            <a:p>
              <a:pPr algn="ctr">
                <a:defRPr/>
              </a:pPr>
              <a:r>
                <a:rPr lang="en-US" sz="1400" kern="0" dirty="0"/>
                <a:t>Position</a:t>
              </a:r>
            </a:p>
          </p:txBody>
        </p:sp>
      </p:grpSp>
      <p:sp>
        <p:nvSpPr>
          <p:cNvPr id="27" name="Rectangle 17"/>
          <p:cNvSpPr/>
          <p:nvPr/>
        </p:nvSpPr>
        <p:spPr>
          <a:xfrm>
            <a:off x="7253326" y="2229140"/>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1</a:t>
            </a:r>
          </a:p>
        </p:txBody>
      </p:sp>
      <p:sp>
        <p:nvSpPr>
          <p:cNvPr id="40" name="Rectangle 18"/>
          <p:cNvSpPr/>
          <p:nvPr/>
        </p:nvSpPr>
        <p:spPr>
          <a:xfrm>
            <a:off x="8693326" y="2230676"/>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2</a:t>
            </a:r>
          </a:p>
        </p:txBody>
      </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6440" y="4486721"/>
            <a:ext cx="2102242" cy="1030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0904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3"/>
          <a:srcRect r="19755"/>
          <a:stretch/>
        </p:blipFill>
        <p:spPr>
          <a:xfrm>
            <a:off x="6094800" y="1090800"/>
            <a:ext cx="6121880" cy="2710800"/>
          </a:xfrm>
          <a:prstGeom prst="rect">
            <a:avLst/>
          </a:prstGeom>
        </p:spPr>
      </p:pic>
      <p:sp>
        <p:nvSpPr>
          <p:cNvPr id="8" name="Textplatzhalter 7"/>
          <p:cNvSpPr>
            <a:spLocks noGrp="1"/>
          </p:cNvSpPr>
          <p:nvPr>
            <p:ph type="body" sz="quarter" idx="15"/>
          </p:nvPr>
        </p:nvSpPr>
        <p:spPr>
          <a:solidFill>
            <a:schemeClr val="bg1">
              <a:alpha val="75000"/>
            </a:schemeClr>
          </a:solidFill>
        </p:spPr>
        <p:txBody>
          <a:bodyPr/>
          <a:lstStyle/>
          <a:p>
            <a:r>
              <a:rPr lang="en-US" noProof="0" dirty="0" smtClean="0"/>
              <a:t>Teaching Process</a:t>
            </a:r>
          </a:p>
          <a:p>
            <a:endParaRPr lang="en-US" noProof="0" dirty="0" smtClean="0"/>
          </a:p>
          <a:p>
            <a:pPr marL="457200" indent="-457200">
              <a:buFont typeface="+mj-lt"/>
              <a:buAutoNum type="arabicPeriod" startAt="8"/>
            </a:pPr>
            <a:r>
              <a:rPr lang="en-US" sz="2000" dirty="0" smtClean="0"/>
              <a:t>Teaching Stops automatically</a:t>
            </a:r>
            <a:endParaRPr lang="en-US" sz="2000" dirty="0"/>
          </a:p>
          <a:p>
            <a:pPr marL="0" indent="0">
              <a:buNone/>
            </a:pPr>
            <a:endParaRPr lang="en-US" sz="2000" noProof="0" dirty="0" smtClean="0"/>
          </a:p>
          <a:p>
            <a:pPr marL="0" indent="0">
              <a:buNone/>
            </a:pPr>
            <a:endParaRPr lang="en-US" sz="2000" dirty="0"/>
          </a:p>
          <a:p>
            <a:pPr marL="0" indent="0">
              <a:buNone/>
            </a:pPr>
            <a:endParaRPr lang="en-US" sz="2000" noProof="0" dirty="0" smtClean="0"/>
          </a:p>
          <a:p>
            <a:pPr marL="0" indent="0">
              <a:buNone/>
            </a:pPr>
            <a:endParaRPr lang="en-US" sz="2000" noProof="0" dirty="0" smtClean="0"/>
          </a:p>
          <a:p>
            <a:pPr marL="457200" indent="-457200">
              <a:buFont typeface="+mj-lt"/>
              <a:buAutoNum type="arabicPeriod"/>
            </a:pPr>
            <a:endParaRPr lang="en-US" noProof="0" dirty="0" smtClean="0"/>
          </a:p>
          <a:p>
            <a:pPr marL="457200" indent="-457200">
              <a:buFont typeface="+mj-lt"/>
              <a:buAutoNum type="arabicPeriod"/>
            </a:pPr>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7" name="Gruppieren 6"/>
          <p:cNvGrpSpPr/>
          <p:nvPr/>
        </p:nvGrpSpPr>
        <p:grpSpPr>
          <a:xfrm>
            <a:off x="7044168" y="1017168"/>
            <a:ext cx="1901011" cy="369332"/>
            <a:chOff x="7044168" y="1017168"/>
            <a:chExt cx="1901011" cy="369332"/>
          </a:xfrm>
        </p:grpSpPr>
        <p:cxnSp>
          <p:nvCxnSpPr>
            <p:cNvPr id="38" name="Straight Arrow Connector 22"/>
            <p:cNvCxnSpPr/>
            <p:nvPr/>
          </p:nvCxnSpPr>
          <p:spPr>
            <a:xfrm>
              <a:off x="7243454" y="1304620"/>
              <a:ext cx="1548087" cy="0"/>
            </a:xfrm>
            <a:prstGeom prst="straightConnector1">
              <a:avLst/>
            </a:prstGeom>
            <a:noFill/>
            <a:ln w="28575" cap="flat" cmpd="sng" algn="ctr">
              <a:solidFill>
                <a:srgbClr val="000000"/>
              </a:solidFill>
              <a:prstDash val="solid"/>
              <a:tailEnd type="arrow"/>
            </a:ln>
            <a:effectLst/>
          </p:spPr>
        </p:cxnSp>
        <p:sp>
          <p:nvSpPr>
            <p:cNvPr id="39" name="TextBox 23"/>
            <p:cNvSpPr txBox="1"/>
            <p:nvPr/>
          </p:nvSpPr>
          <p:spPr>
            <a:xfrm>
              <a:off x="7044168" y="1017168"/>
              <a:ext cx="1901011" cy="369332"/>
            </a:xfrm>
            <a:prstGeom prst="rect">
              <a:avLst/>
            </a:prstGeom>
            <a:noFill/>
          </p:spPr>
          <p:txBody>
            <a:bodyPr wrap="square" rtlCol="0">
              <a:spAutoFit/>
            </a:bodyPr>
            <a:lstStyle/>
            <a:p>
              <a:pPr algn="ctr">
                <a:defRPr/>
              </a:pPr>
              <a:r>
                <a:rPr lang="en-US" sz="1400" kern="0" dirty="0"/>
                <a:t>Position</a:t>
              </a:r>
            </a:p>
          </p:txBody>
        </p:sp>
      </p:grpSp>
      <p:sp>
        <p:nvSpPr>
          <p:cNvPr id="27" name="Rectangle 17"/>
          <p:cNvSpPr/>
          <p:nvPr/>
        </p:nvSpPr>
        <p:spPr>
          <a:xfrm>
            <a:off x="7253326" y="2229140"/>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1</a:t>
            </a:r>
          </a:p>
        </p:txBody>
      </p:sp>
      <p:sp>
        <p:nvSpPr>
          <p:cNvPr id="40" name="Rectangle 18"/>
          <p:cNvSpPr/>
          <p:nvPr/>
        </p:nvSpPr>
        <p:spPr>
          <a:xfrm>
            <a:off x="8693326" y="2230676"/>
            <a:ext cx="1440000" cy="345638"/>
          </a:xfrm>
          <a:prstGeom prst="rect">
            <a:avLst/>
          </a:prstGeom>
          <a:solidFill>
            <a:srgbClr val="B5D4EC"/>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Module 2</a:t>
            </a:r>
          </a:p>
        </p:txBody>
      </p:sp>
      <p:pic>
        <p:nvPicPr>
          <p:cNvPr id="2" name="Grafi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 y="3799685"/>
            <a:ext cx="12214990" cy="3058315"/>
          </a:xfrm>
          <a:prstGeom prst="rect">
            <a:avLst/>
          </a:prstGeom>
        </p:spPr>
      </p:pic>
    </p:spTree>
    <p:extLst>
      <p:ext uri="{BB962C8B-B14F-4D97-AF65-F5344CB8AC3E}">
        <p14:creationId xmlns:p14="http://schemas.microsoft.com/office/powerpoint/2010/main" val="2387188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15"/>
          </p:nvPr>
        </p:nvSpPr>
        <p:spPr>
          <a:xfrm>
            <a:off x="3" y="1090799"/>
            <a:ext cx="6073910" cy="5331600"/>
          </a:xfrm>
        </p:spPr>
        <p:txBody>
          <a:bodyPr/>
          <a:lstStyle/>
          <a:p>
            <a:r>
              <a:rPr lang="en-US" noProof="0" dirty="0" smtClean="0"/>
              <a:t>Teaching Process</a:t>
            </a:r>
          </a:p>
          <a:p>
            <a:endParaRPr lang="en-US" noProof="0" dirty="0" smtClean="0"/>
          </a:p>
          <a:p>
            <a:endParaRPr lang="en-US" noProof="0" dirty="0" smtClean="0"/>
          </a:p>
          <a:p>
            <a:pPr lvl="1"/>
            <a:r>
              <a:rPr lang="en-US" noProof="0" dirty="0" smtClean="0"/>
              <a:t>Set TwinCAT in </a:t>
            </a:r>
            <a:r>
              <a:rPr lang="en-US" noProof="0" dirty="0" err="1" smtClean="0"/>
              <a:t>Config</a:t>
            </a:r>
            <a:r>
              <a:rPr lang="en-US" noProof="0" dirty="0" smtClean="0"/>
              <a:t> Mode</a:t>
            </a:r>
          </a:p>
          <a:p>
            <a:endParaRPr lang="en-US" dirty="0"/>
          </a:p>
          <a:p>
            <a:endParaRPr lang="en-US" noProof="0" dirty="0" smtClean="0"/>
          </a:p>
          <a:p>
            <a:endParaRPr lang="en-US" dirty="0"/>
          </a:p>
          <a:p>
            <a:endParaRPr lang="en-US" noProof="0" dirty="0" smtClean="0"/>
          </a:p>
          <a:p>
            <a:endParaRPr lang="en-US" dirty="0"/>
          </a:p>
          <a:p>
            <a:endParaRPr lang="en-US" noProof="0" dirty="0" smtClean="0"/>
          </a:p>
          <a:p>
            <a:endParaRPr lang="en-US" noProof="0" dirty="0" smtClean="0"/>
          </a:p>
          <a:p>
            <a:r>
              <a:rPr lang="en-US" b="1" dirty="0"/>
              <a:t>Advice: </a:t>
            </a:r>
            <a:r>
              <a:rPr lang="en-US" dirty="0"/>
              <a:t>Make a backup after the teaching file is created the first time</a:t>
            </a:r>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pic>
        <p:nvPicPr>
          <p:cNvPr id="2" name="Grafik 1"/>
          <p:cNvPicPr>
            <a:picLocks noChangeAspect="1"/>
          </p:cNvPicPr>
          <p:nvPr/>
        </p:nvPicPr>
        <p:blipFill rotWithShape="1">
          <a:blip r:embed="rId3"/>
          <a:srcRect r="18573"/>
          <a:stretch/>
        </p:blipFill>
        <p:spPr>
          <a:xfrm>
            <a:off x="6096000" y="1080154"/>
            <a:ext cx="6120680" cy="4328459"/>
          </a:xfrm>
          <a:prstGeom prst="rect">
            <a:avLst/>
          </a:prstGeom>
        </p:spPr>
      </p:pic>
      <p:sp>
        <p:nvSpPr>
          <p:cNvPr id="10" name="Rechteck 9"/>
          <p:cNvSpPr/>
          <p:nvPr/>
        </p:nvSpPr>
        <p:spPr>
          <a:xfrm>
            <a:off x="7190090" y="4725144"/>
            <a:ext cx="4090486" cy="237626"/>
          </a:xfrm>
          <a:prstGeom prst="rect">
            <a:avLst/>
          </a:prstGeom>
          <a:noFill/>
          <a:ln w="508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3" name="Grafik 2"/>
          <p:cNvPicPr>
            <a:picLocks noChangeAspect="1"/>
          </p:cNvPicPr>
          <p:nvPr/>
        </p:nvPicPr>
        <p:blipFill>
          <a:blip r:embed="rId4"/>
          <a:stretch>
            <a:fillRect/>
          </a:stretch>
        </p:blipFill>
        <p:spPr>
          <a:xfrm>
            <a:off x="2038350" y="1968896"/>
            <a:ext cx="432048" cy="432048"/>
          </a:xfrm>
          <a:prstGeom prst="rect">
            <a:avLst/>
          </a:prstGeom>
          <a:ln w="25400">
            <a:solidFill>
              <a:srgbClr val="183F5C"/>
            </a:solidFill>
          </a:ln>
        </p:spPr>
      </p:pic>
    </p:spTree>
    <p:extLst>
      <p:ext uri="{BB962C8B-B14F-4D97-AF65-F5344CB8AC3E}">
        <p14:creationId xmlns:p14="http://schemas.microsoft.com/office/powerpoint/2010/main" val="3095089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stretch>
            <a:fillRect/>
          </a:stretch>
        </p:blipFill>
        <p:spPr>
          <a:xfrm>
            <a:off x="2038350" y="1969200"/>
            <a:ext cx="432000" cy="432000"/>
          </a:xfrm>
          <a:prstGeom prst="rect">
            <a:avLst/>
          </a:prstGeom>
          <a:ln w="25400">
            <a:solidFill>
              <a:srgbClr val="183F5C"/>
            </a:solidFill>
          </a:ln>
        </p:spPr>
      </p:pic>
      <p:sp>
        <p:nvSpPr>
          <p:cNvPr id="8" name="Textplatzhalter 7"/>
          <p:cNvSpPr>
            <a:spLocks noGrp="1"/>
          </p:cNvSpPr>
          <p:nvPr>
            <p:ph type="body" sz="quarter" idx="15"/>
          </p:nvPr>
        </p:nvSpPr>
        <p:spPr>
          <a:xfrm>
            <a:off x="3" y="1090799"/>
            <a:ext cx="6073910" cy="5331600"/>
          </a:xfrm>
        </p:spPr>
        <p:txBody>
          <a:bodyPr/>
          <a:lstStyle/>
          <a:p>
            <a:r>
              <a:rPr lang="en-US" noProof="0" dirty="0" smtClean="0"/>
              <a:t>Teaching Process</a:t>
            </a:r>
          </a:p>
          <a:p>
            <a:endParaRPr lang="en-US" noProof="0" dirty="0" smtClean="0"/>
          </a:p>
          <a:p>
            <a:endParaRPr lang="en-US" noProof="0" dirty="0" smtClean="0"/>
          </a:p>
          <a:p>
            <a:pPr lvl="1"/>
            <a:r>
              <a:rPr lang="en-US" dirty="0"/>
              <a:t>Set TwinCAT in Run-Mode</a:t>
            </a:r>
          </a:p>
          <a:p>
            <a:endParaRPr lang="en-US" b="1" dirty="0" smtClean="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pic>
        <p:nvPicPr>
          <p:cNvPr id="5" name="Grafik 4"/>
          <p:cNvPicPr>
            <a:picLocks noChangeAspect="1"/>
          </p:cNvPicPr>
          <p:nvPr/>
        </p:nvPicPr>
        <p:blipFill rotWithShape="1">
          <a:blip r:embed="rId4">
            <a:extLst>
              <a:ext uri="{28A0092B-C50C-407E-A947-70E740481C1C}">
                <a14:useLocalDpi xmlns:a14="http://schemas.microsoft.com/office/drawing/2010/main" val="0"/>
              </a:ext>
            </a:extLst>
          </a:blip>
          <a:srcRect b="12810"/>
          <a:stretch/>
        </p:blipFill>
        <p:spPr>
          <a:xfrm>
            <a:off x="-1" y="3044578"/>
            <a:ext cx="12192001" cy="3816424"/>
          </a:xfrm>
          <a:prstGeom prst="rect">
            <a:avLst/>
          </a:prstGeom>
        </p:spPr>
      </p:pic>
      <p:sp>
        <p:nvSpPr>
          <p:cNvPr id="10" name="Rechteck 9"/>
          <p:cNvSpPr/>
          <p:nvPr/>
        </p:nvSpPr>
        <p:spPr>
          <a:xfrm>
            <a:off x="3215680" y="4365104"/>
            <a:ext cx="5184576" cy="237626"/>
          </a:xfrm>
          <a:prstGeom prst="rect">
            <a:avLst/>
          </a:prstGeom>
          <a:noFill/>
          <a:ln w="508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88711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a:xfrm>
            <a:off x="0" y="1090800"/>
            <a:ext cx="12201600" cy="5767200"/>
          </a:xfrm>
        </p:spPr>
      </p:pic>
      <p:sp>
        <p:nvSpPr>
          <p:cNvPr id="5" name="Textplatzhalter 4"/>
          <p:cNvSpPr>
            <a:spLocks noGrp="1"/>
          </p:cNvSpPr>
          <p:nvPr>
            <p:ph type="body" sz="quarter" idx="15"/>
          </p:nvPr>
        </p:nvSpPr>
        <p:spPr>
          <a:xfrm>
            <a:off x="0" y="1090800"/>
            <a:ext cx="4799856" cy="5767200"/>
          </a:xfrm>
          <a:solidFill>
            <a:srgbClr val="FFFFFF">
              <a:alpha val="80000"/>
            </a:srgbClr>
          </a:solidFill>
        </p:spPr>
        <p:txBody>
          <a:bodyPr/>
          <a:lstStyle/>
          <a:p>
            <a:pPr marL="457200" indent="-457200">
              <a:buFont typeface="+mj-lt"/>
              <a:buAutoNum type="arabicPeriod"/>
            </a:pPr>
            <a:endParaRPr lang="en-US" b="1" noProof="0" dirty="0" smtClean="0"/>
          </a:p>
          <a:p>
            <a:pPr marL="457200" indent="-457200">
              <a:buFont typeface="+mj-lt"/>
              <a:buAutoNum type="arabicPeriod"/>
            </a:pPr>
            <a:r>
              <a:rPr lang="en-US" noProof="0" dirty="0" smtClean="0"/>
              <a:t>XPU Introduction</a:t>
            </a:r>
          </a:p>
          <a:p>
            <a:pPr marL="457200" indent="-457200">
              <a:buFont typeface="+mj-lt"/>
              <a:buAutoNum type="arabicPeriod"/>
            </a:pPr>
            <a:r>
              <a:rPr lang="en-US" noProof="0" dirty="0" smtClean="0"/>
              <a:t>XTS Configuration Process</a:t>
            </a:r>
          </a:p>
          <a:p>
            <a:pPr marL="457200" indent="-457200">
              <a:buFont typeface="+mj-lt"/>
              <a:buAutoNum type="arabicPeriod"/>
            </a:pPr>
            <a:r>
              <a:rPr lang="en-US" b="1" noProof="0" dirty="0" smtClean="0"/>
              <a:t>XPU – Deep Dive</a:t>
            </a:r>
            <a:endParaRPr lang="en-US" dirty="0" smtClean="0"/>
          </a:p>
          <a:p>
            <a:pPr marL="457200" indent="-457200">
              <a:buFont typeface="+mj-lt"/>
              <a:buAutoNum type="arabicPeriod"/>
            </a:pPr>
            <a:r>
              <a:rPr lang="en-US" dirty="0" smtClean="0"/>
              <a:t>XTS Viewer</a:t>
            </a:r>
          </a:p>
          <a:p>
            <a:pPr marL="457200" indent="-457200">
              <a:buFont typeface="+mj-lt"/>
              <a:buAutoNum type="arabicPeriod"/>
            </a:pPr>
            <a:r>
              <a:rPr lang="en-US" dirty="0" smtClean="0"/>
              <a:t>Mover 1</a:t>
            </a:r>
          </a:p>
          <a:p>
            <a:pPr marL="457200" indent="-457200">
              <a:buFont typeface="+mj-lt"/>
              <a:buAutoNum type="arabicPeriod"/>
            </a:pPr>
            <a:r>
              <a:rPr lang="en-US" dirty="0" smtClean="0"/>
              <a:t>Simulation Mode</a:t>
            </a:r>
          </a:p>
          <a:p>
            <a:pPr marL="457200" indent="-457200">
              <a:buFont typeface="+mj-lt"/>
              <a:buAutoNum type="arabicPeriod"/>
            </a:pPr>
            <a:endParaRPr lang="en-US" b="1" noProof="0" dirty="0" smtClean="0"/>
          </a:p>
          <a:p>
            <a:pPr marL="819150" lvl="1" indent="-457200">
              <a:buFont typeface="+mj-lt"/>
              <a:buAutoNum type="alphaLcParenR"/>
            </a:pPr>
            <a:endParaRPr lang="en-US" b="1" noProof="0" dirty="0" smtClean="0"/>
          </a:p>
          <a:p>
            <a:endParaRPr lang="en-US" noProof="0" dirty="0"/>
          </a:p>
        </p:txBody>
      </p:sp>
      <p:sp>
        <p:nvSpPr>
          <p:cNvPr id="4" name="Titel 3"/>
          <p:cNvSpPr>
            <a:spLocks noGrp="1"/>
          </p:cNvSpPr>
          <p:nvPr>
            <p:ph type="title"/>
          </p:nvPr>
        </p:nvSpPr>
        <p:spPr/>
        <p:txBody>
          <a:bodyPr/>
          <a:lstStyle/>
          <a:p>
            <a:r>
              <a:rPr lang="en-US" noProof="0" dirty="0" smtClean="0"/>
              <a:t>Agenda | XTS- TcIoXtsProcessingUnit (XPU)</a:t>
            </a:r>
            <a:endParaRPr lang="en-US" noProof="0" dirty="0"/>
          </a:p>
        </p:txBody>
      </p:sp>
    </p:spTree>
    <p:extLst>
      <p:ext uri="{BB962C8B-B14F-4D97-AF65-F5344CB8AC3E}">
        <p14:creationId xmlns:p14="http://schemas.microsoft.com/office/powerpoint/2010/main" val="384423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smtClean="0"/>
          </a:p>
          <a:p>
            <a:pPr marL="457200" indent="-457200">
              <a:buFont typeface="+mj-lt"/>
              <a:buAutoNum type="arabicPeriod"/>
            </a:pPr>
            <a:r>
              <a:rPr lang="en-US" b="1" noProof="0" dirty="0" smtClean="0"/>
              <a:t>XPU Introduction</a:t>
            </a:r>
          </a:p>
          <a:p>
            <a:pPr marL="457200" indent="-457200">
              <a:buFont typeface="+mj-lt"/>
              <a:buAutoNum type="arabicPeriod"/>
            </a:pPr>
            <a:r>
              <a:rPr lang="en-US" noProof="0" dirty="0" smtClean="0"/>
              <a:t>XTS Configuration Process</a:t>
            </a:r>
          </a:p>
          <a:p>
            <a:pPr marL="457200" indent="-457200">
              <a:buFont typeface="+mj-lt"/>
              <a:buAutoNum type="arabicPeriod"/>
            </a:pPr>
            <a:r>
              <a:rPr lang="en-US" noProof="0" dirty="0" smtClean="0"/>
              <a:t>XPU – Deep Dive</a:t>
            </a:r>
          </a:p>
          <a:p>
            <a:pPr marL="457200" indent="-457200">
              <a:buFont typeface="+mj-lt"/>
              <a:buAutoNum type="arabicPeriod"/>
            </a:pPr>
            <a:r>
              <a:rPr lang="en-US" dirty="0" smtClean="0"/>
              <a:t>XTS Viewer</a:t>
            </a:r>
          </a:p>
          <a:p>
            <a:pPr marL="457200" indent="-457200">
              <a:buFont typeface="+mj-lt"/>
              <a:buAutoNum type="arabicPeriod"/>
            </a:pPr>
            <a:r>
              <a:rPr lang="en-US" noProof="0" dirty="0" smtClean="0"/>
              <a:t>Mover 1</a:t>
            </a:r>
          </a:p>
          <a:p>
            <a:pPr marL="457200" indent="-457200">
              <a:buFont typeface="+mj-lt"/>
              <a:buAutoNum type="arabicPeriod"/>
            </a:pPr>
            <a:r>
              <a:rPr lang="en-US" dirty="0" smtClean="0"/>
              <a:t>Simulation Mode</a:t>
            </a:r>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Agenda | XTS- TcIoXtsProcessingUnit (XPU)</a:t>
            </a:r>
            <a:endParaRPr lang="en-US" noProof="0" dirty="0"/>
          </a:p>
        </p:txBody>
      </p:sp>
    </p:spTree>
    <p:extLst>
      <p:ext uri="{BB962C8B-B14F-4D97-AF65-F5344CB8AC3E}">
        <p14:creationId xmlns:p14="http://schemas.microsoft.com/office/powerpoint/2010/main" val="21372414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platzhalter 4"/>
          <p:cNvSpPr>
            <a:spLocks noGrp="1"/>
          </p:cNvSpPr>
          <p:nvPr>
            <p:ph type="body" sz="quarter" idx="15"/>
          </p:nvPr>
        </p:nvSpPr>
        <p:spPr/>
        <p:txBody>
          <a:bodyPr/>
          <a:lstStyle/>
          <a:p>
            <a:r>
              <a:rPr lang="en-US" noProof="0" dirty="0" smtClean="0"/>
              <a:t>TcIoXtsProcessingUnit is the link between the Motion and the hardware.</a:t>
            </a:r>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sp>
        <p:nvSpPr>
          <p:cNvPr id="10" name="Rounded Rectangle 9"/>
          <p:cNvSpPr/>
          <p:nvPr/>
        </p:nvSpPr>
        <p:spPr>
          <a:xfrm>
            <a:off x="2008912" y="2178561"/>
            <a:ext cx="1512000" cy="468000"/>
          </a:xfrm>
          <a:prstGeom prst="roundRect">
            <a:avLst>
              <a:gd name="adj" fmla="val 0"/>
            </a:avLst>
          </a:prstGeom>
          <a:solidFill>
            <a:srgbClr val="687A92"/>
          </a:solidFill>
          <a:ln>
            <a:solidFill>
              <a:srgbClr val="708299"/>
            </a:solidFill>
          </a:ln>
        </p:spPr>
        <p:style>
          <a:lnRef idx="1">
            <a:schemeClr val="accent1"/>
          </a:lnRef>
          <a:fillRef idx="3">
            <a:schemeClr val="accent1"/>
          </a:fillRef>
          <a:effectRef idx="2">
            <a:schemeClr val="accent1"/>
          </a:effectRef>
          <a:fontRef idx="minor">
            <a:schemeClr val="lt1"/>
          </a:fontRef>
        </p:style>
        <p:txBody>
          <a:bodyPr lIns="234000" rtlCol="0" anchor="ctr"/>
          <a:lstStyle/>
          <a:p>
            <a:pPr algn="ctr"/>
            <a:r>
              <a:rPr lang="en-US" sz="2200" dirty="0" smtClean="0">
                <a:solidFill>
                  <a:schemeClr val="bg1"/>
                </a:solidFill>
                <a:latin typeface="Arial" pitchFamily="34" charset="0"/>
                <a:cs typeface="Arial" pitchFamily="34" charset="0"/>
              </a:rPr>
              <a:t>Axis</a:t>
            </a:r>
            <a:endParaRPr lang="en-US" sz="2200" dirty="0">
              <a:solidFill>
                <a:schemeClr val="bg1"/>
              </a:solidFill>
              <a:latin typeface="Arial" pitchFamily="34" charset="0"/>
              <a:cs typeface="Arial" pitchFamily="34" charset="0"/>
            </a:endParaRPr>
          </a:p>
        </p:txBody>
      </p:sp>
      <p:sp>
        <p:nvSpPr>
          <p:cNvPr id="11" name="Rounded Rectangle 10"/>
          <p:cNvSpPr/>
          <p:nvPr/>
        </p:nvSpPr>
        <p:spPr>
          <a:xfrm>
            <a:off x="2584976" y="3245229"/>
            <a:ext cx="1512000" cy="468000"/>
          </a:xfrm>
          <a:prstGeom prst="roundRect">
            <a:avLst>
              <a:gd name="adj" fmla="val 0"/>
            </a:avLst>
          </a:prstGeom>
          <a:solidFill>
            <a:srgbClr val="2D76AD"/>
          </a:solidFill>
          <a:ln/>
        </p:spPr>
        <p:style>
          <a:lnRef idx="1">
            <a:schemeClr val="accent2"/>
          </a:lnRef>
          <a:fillRef idx="3">
            <a:schemeClr val="accent2"/>
          </a:fillRef>
          <a:effectRef idx="2">
            <a:schemeClr val="accent2"/>
          </a:effectRef>
          <a:fontRef idx="minor">
            <a:schemeClr val="lt1"/>
          </a:fontRef>
        </p:style>
        <p:txBody>
          <a:bodyPr lIns="234000" rtlCol="0" anchor="ctr"/>
          <a:lstStyle/>
          <a:p>
            <a:pPr algn="ctr"/>
            <a:r>
              <a:rPr lang="en-US" sz="2200" dirty="0">
                <a:solidFill>
                  <a:schemeClr val="bg1"/>
                </a:solidFill>
                <a:latin typeface="Arial" pitchFamily="34" charset="0"/>
                <a:cs typeface="Arial" pitchFamily="34" charset="0"/>
              </a:rPr>
              <a:t>SoftDrive</a:t>
            </a:r>
          </a:p>
        </p:txBody>
      </p:sp>
      <p:sp>
        <p:nvSpPr>
          <p:cNvPr id="12" name="Rounded Rectangle 11"/>
          <p:cNvSpPr/>
          <p:nvPr/>
        </p:nvSpPr>
        <p:spPr>
          <a:xfrm>
            <a:off x="2927648" y="4102272"/>
            <a:ext cx="1512168" cy="468000"/>
          </a:xfrm>
          <a:prstGeom prst="roundRect">
            <a:avLst>
              <a:gd name="adj" fmla="val 0"/>
            </a:avLst>
          </a:prstGeom>
          <a:gradFill>
            <a:gsLst>
              <a:gs pos="0">
                <a:srgbClr val="8BBBE1"/>
              </a:gs>
              <a:gs pos="80000">
                <a:schemeClr val="accent6">
                  <a:shade val="93000"/>
                  <a:satMod val="130000"/>
                </a:schemeClr>
              </a:gs>
              <a:gs pos="100000">
                <a:schemeClr val="accent6">
                  <a:shade val="94000"/>
                  <a:satMod val="135000"/>
                </a:schemeClr>
              </a:gs>
            </a:gsLst>
          </a:gradFill>
          <a:ln/>
        </p:spPr>
        <p:style>
          <a:lnRef idx="1">
            <a:schemeClr val="accent6"/>
          </a:lnRef>
          <a:fillRef idx="3">
            <a:schemeClr val="accent6"/>
          </a:fillRef>
          <a:effectRef idx="2">
            <a:schemeClr val="accent6"/>
          </a:effectRef>
          <a:fontRef idx="minor">
            <a:schemeClr val="lt1"/>
          </a:fontRef>
        </p:style>
        <p:txBody>
          <a:bodyPr lIns="234000" rtlCol="0" anchor="ctr"/>
          <a:lstStyle/>
          <a:p>
            <a:pPr algn="ctr"/>
            <a:r>
              <a:rPr lang="en-US" sz="2200" dirty="0">
                <a:solidFill>
                  <a:schemeClr val="bg1"/>
                </a:solidFill>
                <a:latin typeface="Arial" pitchFamily="34" charset="0"/>
                <a:cs typeface="Arial" pitchFamily="34" charset="0"/>
              </a:rPr>
              <a:t>Mover</a:t>
            </a:r>
          </a:p>
        </p:txBody>
      </p:sp>
      <p:sp>
        <p:nvSpPr>
          <p:cNvPr id="15" name="Up-Down Arrow 14"/>
          <p:cNvSpPr/>
          <p:nvPr/>
        </p:nvSpPr>
        <p:spPr>
          <a:xfrm>
            <a:off x="3431704" y="3757686"/>
            <a:ext cx="196600" cy="313294"/>
          </a:xfrm>
          <a:prstGeom prst="upDownArrow">
            <a:avLst/>
          </a:prstGeom>
          <a:solidFill>
            <a:schemeClr val="bg2">
              <a:lumMod val="25000"/>
            </a:schemeClr>
          </a:solidFill>
          <a:ln/>
        </p:spPr>
        <p:style>
          <a:lnRef idx="1">
            <a:schemeClr val="dk1"/>
          </a:lnRef>
          <a:fillRef idx="3">
            <a:schemeClr val="dk1"/>
          </a:fillRef>
          <a:effectRef idx="2">
            <a:schemeClr val="dk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16" name="TextBox 15"/>
          <p:cNvSpPr txBox="1"/>
          <p:nvPr/>
        </p:nvSpPr>
        <p:spPr>
          <a:xfrm>
            <a:off x="3780556" y="2242172"/>
            <a:ext cx="5079276" cy="369332"/>
          </a:xfrm>
          <a:prstGeom prst="rect">
            <a:avLst/>
          </a:prstGeom>
          <a:noFill/>
        </p:spPr>
        <p:txBody>
          <a:bodyPr wrap="none" rtlCol="0">
            <a:spAutoFit/>
          </a:bodyPr>
          <a:lstStyle/>
          <a:p>
            <a:r>
              <a:rPr lang="en-US" dirty="0"/>
              <a:t>Is controlled as a typical PTP axis by the PLC.</a:t>
            </a:r>
          </a:p>
        </p:txBody>
      </p:sp>
      <p:sp>
        <p:nvSpPr>
          <p:cNvPr id="17" name="TextBox 16"/>
          <p:cNvSpPr txBox="1"/>
          <p:nvPr/>
        </p:nvSpPr>
        <p:spPr>
          <a:xfrm>
            <a:off x="4457184" y="3140969"/>
            <a:ext cx="7183432" cy="646331"/>
          </a:xfrm>
          <a:prstGeom prst="rect">
            <a:avLst/>
          </a:prstGeom>
          <a:noFill/>
        </p:spPr>
        <p:txBody>
          <a:bodyPr wrap="square" rtlCol="0">
            <a:spAutoFit/>
          </a:bodyPr>
          <a:lstStyle/>
          <a:p>
            <a:r>
              <a:rPr lang="en-US" dirty="0"/>
              <a:t>Represents the IO of the axis. </a:t>
            </a:r>
            <a:endParaRPr lang="en-US" dirty="0" smtClean="0"/>
          </a:p>
          <a:p>
            <a:r>
              <a:rPr lang="en-US" dirty="0" smtClean="0"/>
              <a:t>Contains the velocity </a:t>
            </a:r>
            <a:r>
              <a:rPr lang="en-US" dirty="0"/>
              <a:t>and position control loops.</a:t>
            </a:r>
          </a:p>
        </p:txBody>
      </p:sp>
      <p:sp>
        <p:nvSpPr>
          <p:cNvPr id="18" name="TextBox 17"/>
          <p:cNvSpPr txBox="1"/>
          <p:nvPr/>
        </p:nvSpPr>
        <p:spPr>
          <a:xfrm>
            <a:off x="4956942" y="4013107"/>
            <a:ext cx="6683674" cy="646331"/>
          </a:xfrm>
          <a:prstGeom prst="rect">
            <a:avLst/>
          </a:prstGeom>
          <a:noFill/>
        </p:spPr>
        <p:txBody>
          <a:bodyPr wrap="square" rtlCol="0">
            <a:spAutoFit/>
          </a:bodyPr>
          <a:lstStyle/>
          <a:p>
            <a:r>
              <a:rPr lang="en-US" dirty="0"/>
              <a:t>Represents a mover. </a:t>
            </a:r>
            <a:endParaRPr lang="en-US" dirty="0" smtClean="0"/>
          </a:p>
          <a:p>
            <a:r>
              <a:rPr lang="en-US" dirty="0" smtClean="0"/>
              <a:t>Calculate an </a:t>
            </a:r>
            <a:r>
              <a:rPr lang="en-US" dirty="0"/>
              <a:t>absolute position and write a current.</a:t>
            </a:r>
          </a:p>
        </p:txBody>
      </p:sp>
      <p:sp>
        <p:nvSpPr>
          <p:cNvPr id="19" name="Rounded Rectangle 18"/>
          <p:cNvSpPr/>
          <p:nvPr/>
        </p:nvSpPr>
        <p:spPr>
          <a:xfrm>
            <a:off x="3963192" y="6034282"/>
            <a:ext cx="1697480" cy="468000"/>
          </a:xfrm>
          <a:prstGeom prst="roundRect">
            <a:avLst>
              <a:gd name="adj" fmla="val 0"/>
            </a:avLst>
          </a:prstGeom>
          <a:solidFill>
            <a:srgbClr val="183F5C"/>
          </a:solidFill>
          <a:ln/>
        </p:spPr>
        <p:style>
          <a:lnRef idx="1">
            <a:schemeClr val="accent3"/>
          </a:lnRef>
          <a:fillRef idx="3">
            <a:schemeClr val="accent3"/>
          </a:fillRef>
          <a:effectRef idx="2">
            <a:schemeClr val="accent3"/>
          </a:effectRef>
          <a:fontRef idx="minor">
            <a:schemeClr val="lt1"/>
          </a:fontRef>
        </p:style>
        <p:txBody>
          <a:bodyPr lIns="234000" rtlCol="0" anchor="ctr"/>
          <a:lstStyle/>
          <a:p>
            <a:pPr algn="ctr"/>
            <a:r>
              <a:rPr lang="en-US" sz="2200" dirty="0">
                <a:solidFill>
                  <a:schemeClr val="bg1"/>
                </a:solidFill>
                <a:latin typeface="Arial" pitchFamily="34" charset="0"/>
                <a:cs typeface="Arial" pitchFamily="34" charset="0"/>
              </a:rPr>
              <a:t>Hardware</a:t>
            </a:r>
          </a:p>
        </p:txBody>
      </p:sp>
      <p:sp>
        <p:nvSpPr>
          <p:cNvPr id="20" name="TextBox 19"/>
          <p:cNvSpPr txBox="1"/>
          <p:nvPr/>
        </p:nvSpPr>
        <p:spPr>
          <a:xfrm>
            <a:off x="5897344" y="6023030"/>
            <a:ext cx="5743272" cy="646331"/>
          </a:xfrm>
          <a:prstGeom prst="rect">
            <a:avLst/>
          </a:prstGeom>
          <a:noFill/>
        </p:spPr>
        <p:txBody>
          <a:bodyPr wrap="square" rtlCol="0">
            <a:spAutoFit/>
          </a:bodyPr>
          <a:lstStyle/>
          <a:p>
            <a:r>
              <a:rPr lang="en-US" dirty="0"/>
              <a:t>Contains the current control loop.</a:t>
            </a:r>
          </a:p>
          <a:p>
            <a:r>
              <a:rPr lang="en-US" dirty="0"/>
              <a:t>Has many position sensors.</a:t>
            </a:r>
          </a:p>
        </p:txBody>
      </p:sp>
      <p:sp>
        <p:nvSpPr>
          <p:cNvPr id="21" name="Up-Down Arrow 20"/>
          <p:cNvSpPr/>
          <p:nvPr/>
        </p:nvSpPr>
        <p:spPr>
          <a:xfrm>
            <a:off x="4260584" y="5473890"/>
            <a:ext cx="196600" cy="519980"/>
          </a:xfrm>
          <a:prstGeom prst="upDownArrow">
            <a:avLst/>
          </a:prstGeom>
          <a:solidFill>
            <a:schemeClr val="bg2">
              <a:lumMod val="25000"/>
            </a:schemeClr>
          </a:solidFill>
          <a:ln/>
        </p:spPr>
        <p:style>
          <a:lnRef idx="1">
            <a:schemeClr val="dk1"/>
          </a:lnRef>
          <a:fillRef idx="3">
            <a:schemeClr val="dk1"/>
          </a:fillRef>
          <a:effectRef idx="2">
            <a:schemeClr val="dk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22" name="Up-Down Arrow 21"/>
          <p:cNvSpPr/>
          <p:nvPr/>
        </p:nvSpPr>
        <p:spPr>
          <a:xfrm>
            <a:off x="2945016" y="2709369"/>
            <a:ext cx="196600" cy="492482"/>
          </a:xfrm>
          <a:prstGeom prst="upDownArrow">
            <a:avLst/>
          </a:prstGeom>
          <a:solidFill>
            <a:schemeClr val="bg2">
              <a:lumMod val="25000"/>
            </a:schemeClr>
          </a:solidFill>
          <a:ln/>
        </p:spPr>
        <p:style>
          <a:lnRef idx="1">
            <a:schemeClr val="dk1"/>
          </a:lnRef>
          <a:fillRef idx="3">
            <a:schemeClr val="dk1"/>
          </a:fillRef>
          <a:effectRef idx="2">
            <a:schemeClr val="dk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23" name="TextBox 22"/>
          <p:cNvSpPr txBox="1"/>
          <p:nvPr/>
        </p:nvSpPr>
        <p:spPr>
          <a:xfrm>
            <a:off x="968683" y="3317686"/>
            <a:ext cx="1133644" cy="369332"/>
          </a:xfrm>
          <a:prstGeom prst="rect">
            <a:avLst/>
          </a:prstGeom>
          <a:noFill/>
        </p:spPr>
        <p:txBody>
          <a:bodyPr wrap="none" rtlCol="0" anchor="ctr">
            <a:spAutoFit/>
          </a:bodyPr>
          <a:lstStyle/>
          <a:p>
            <a:r>
              <a:rPr lang="en-US" dirty="0">
                <a:solidFill>
                  <a:schemeClr val="bg2">
                    <a:lumMod val="50000"/>
                  </a:schemeClr>
                </a:solidFill>
              </a:rPr>
              <a:t>SoftDrive</a:t>
            </a:r>
          </a:p>
        </p:txBody>
      </p:sp>
      <p:sp>
        <p:nvSpPr>
          <p:cNvPr id="24" name="TextBox 23"/>
          <p:cNvSpPr txBox="1"/>
          <p:nvPr/>
        </p:nvSpPr>
        <p:spPr>
          <a:xfrm>
            <a:off x="1096925" y="2284164"/>
            <a:ext cx="877163" cy="369332"/>
          </a:xfrm>
          <a:prstGeom prst="rect">
            <a:avLst/>
          </a:prstGeom>
          <a:noFill/>
        </p:spPr>
        <p:txBody>
          <a:bodyPr wrap="none" rtlCol="0" anchor="ctr">
            <a:spAutoFit/>
          </a:bodyPr>
          <a:lstStyle/>
          <a:p>
            <a:r>
              <a:rPr lang="en-US" dirty="0">
                <a:solidFill>
                  <a:schemeClr val="bg2">
                    <a:lumMod val="50000"/>
                  </a:schemeClr>
                </a:solidFill>
              </a:rPr>
              <a:t>Motion</a:t>
            </a:r>
          </a:p>
        </p:txBody>
      </p:sp>
      <p:sp>
        <p:nvSpPr>
          <p:cNvPr id="25" name="TextBox 24"/>
          <p:cNvSpPr txBox="1"/>
          <p:nvPr/>
        </p:nvSpPr>
        <p:spPr>
          <a:xfrm>
            <a:off x="885296" y="4581128"/>
            <a:ext cx="659155" cy="369332"/>
          </a:xfrm>
          <a:prstGeom prst="rect">
            <a:avLst/>
          </a:prstGeom>
          <a:noFill/>
        </p:spPr>
        <p:txBody>
          <a:bodyPr wrap="none" rtlCol="0" anchor="ctr">
            <a:spAutoFit/>
          </a:bodyPr>
          <a:lstStyle/>
          <a:p>
            <a:r>
              <a:rPr lang="en-US" dirty="0" smtClean="0">
                <a:solidFill>
                  <a:schemeClr val="bg2">
                    <a:lumMod val="50000"/>
                  </a:schemeClr>
                </a:solidFill>
              </a:rPr>
              <a:t>XPU</a:t>
            </a:r>
            <a:endParaRPr lang="en-US" dirty="0">
              <a:solidFill>
                <a:schemeClr val="bg2">
                  <a:lumMod val="50000"/>
                </a:schemeClr>
              </a:solidFill>
            </a:endParaRPr>
          </a:p>
        </p:txBody>
      </p:sp>
      <p:sp>
        <p:nvSpPr>
          <p:cNvPr id="26" name="TextBox 24"/>
          <p:cNvSpPr txBox="1"/>
          <p:nvPr/>
        </p:nvSpPr>
        <p:spPr>
          <a:xfrm>
            <a:off x="1032806" y="6162345"/>
            <a:ext cx="1005403" cy="369332"/>
          </a:xfrm>
          <a:prstGeom prst="rect">
            <a:avLst/>
          </a:prstGeom>
          <a:noFill/>
        </p:spPr>
        <p:txBody>
          <a:bodyPr wrap="none" rtlCol="0" anchor="ctr">
            <a:spAutoFit/>
          </a:bodyPr>
          <a:lstStyle/>
          <a:p>
            <a:r>
              <a:rPr lang="en-US" dirty="0">
                <a:solidFill>
                  <a:schemeClr val="bg2">
                    <a:lumMod val="50000"/>
                  </a:schemeClr>
                </a:solidFill>
              </a:rPr>
              <a:t>Devices</a:t>
            </a:r>
          </a:p>
        </p:txBody>
      </p:sp>
      <p:cxnSp>
        <p:nvCxnSpPr>
          <p:cNvPr id="3" name="Gerade Verbindung 2"/>
          <p:cNvCxnSpPr/>
          <p:nvPr/>
        </p:nvCxnSpPr>
        <p:spPr>
          <a:xfrm flipH="1">
            <a:off x="767408" y="2948348"/>
            <a:ext cx="108732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Up-Down Arrow 14"/>
          <p:cNvSpPr/>
          <p:nvPr/>
        </p:nvSpPr>
        <p:spPr>
          <a:xfrm>
            <a:off x="3718097" y="4587670"/>
            <a:ext cx="196600" cy="313294"/>
          </a:xfrm>
          <a:prstGeom prst="upDownArrow">
            <a:avLst/>
          </a:prstGeom>
          <a:solidFill>
            <a:schemeClr val="bg2">
              <a:lumMod val="25000"/>
            </a:schemeClr>
          </a:solidFill>
          <a:ln/>
        </p:spPr>
        <p:style>
          <a:lnRef idx="1">
            <a:schemeClr val="dk1"/>
          </a:lnRef>
          <a:fillRef idx="3">
            <a:schemeClr val="dk1"/>
          </a:fillRef>
          <a:effectRef idx="2">
            <a:schemeClr val="dk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31" name="Rounded Rectangle 11"/>
          <p:cNvSpPr/>
          <p:nvPr/>
        </p:nvSpPr>
        <p:spPr>
          <a:xfrm>
            <a:off x="3299764" y="4953427"/>
            <a:ext cx="1512168" cy="468000"/>
          </a:xfrm>
          <a:prstGeom prst="roundRect">
            <a:avLst>
              <a:gd name="adj" fmla="val 0"/>
            </a:avLst>
          </a:prstGeom>
          <a:gradFill>
            <a:gsLst>
              <a:gs pos="0">
                <a:schemeClr val="accent4">
                  <a:lumMod val="60000"/>
                  <a:lumOff val="40000"/>
                </a:schemeClr>
              </a:gs>
              <a:gs pos="78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lIns="234000" rtlCol="0" anchor="ctr"/>
          <a:lstStyle/>
          <a:p>
            <a:pPr algn="ctr"/>
            <a:r>
              <a:rPr lang="en-US" sz="2200" dirty="0">
                <a:solidFill>
                  <a:srgbClr val="000000"/>
                </a:solidFill>
                <a:latin typeface="Arial" pitchFamily="34" charset="0"/>
                <a:cs typeface="Arial" pitchFamily="34" charset="0"/>
              </a:rPr>
              <a:t>Module</a:t>
            </a:r>
          </a:p>
        </p:txBody>
      </p:sp>
      <p:sp>
        <p:nvSpPr>
          <p:cNvPr id="34" name="TextBox 17"/>
          <p:cNvSpPr txBox="1"/>
          <p:nvPr/>
        </p:nvSpPr>
        <p:spPr>
          <a:xfrm>
            <a:off x="5324928" y="4864604"/>
            <a:ext cx="6315688" cy="646331"/>
          </a:xfrm>
          <a:prstGeom prst="rect">
            <a:avLst/>
          </a:prstGeom>
          <a:noFill/>
        </p:spPr>
        <p:txBody>
          <a:bodyPr wrap="square" rtlCol="0">
            <a:spAutoFit/>
          </a:bodyPr>
          <a:lstStyle/>
          <a:p>
            <a:r>
              <a:rPr lang="en-US" dirty="0"/>
              <a:t>Represents a motor-module. </a:t>
            </a:r>
            <a:endParaRPr lang="en-US" dirty="0" smtClean="0"/>
          </a:p>
          <a:p>
            <a:r>
              <a:rPr lang="en-US" dirty="0" smtClean="0"/>
              <a:t>Send the current </a:t>
            </a:r>
            <a:r>
              <a:rPr lang="en-US" dirty="0" err="1"/>
              <a:t>setpoint</a:t>
            </a:r>
            <a:r>
              <a:rPr lang="en-US" dirty="0"/>
              <a:t> toe the coils. </a:t>
            </a:r>
          </a:p>
        </p:txBody>
      </p:sp>
      <p:sp>
        <p:nvSpPr>
          <p:cNvPr id="35" name="TextBox 24"/>
          <p:cNvSpPr txBox="1"/>
          <p:nvPr/>
        </p:nvSpPr>
        <p:spPr>
          <a:xfrm>
            <a:off x="2133245" y="3875564"/>
            <a:ext cx="565467" cy="1569660"/>
          </a:xfrm>
          <a:prstGeom prst="rect">
            <a:avLst/>
          </a:prstGeom>
          <a:noFill/>
        </p:spPr>
        <p:txBody>
          <a:bodyPr wrap="square" rtlCol="0" anchor="ctr">
            <a:spAutoFit/>
          </a:bodyPr>
          <a:lstStyle/>
          <a:p>
            <a:r>
              <a:rPr lang="en-US" sz="9600" dirty="0">
                <a:solidFill>
                  <a:schemeClr val="bg2">
                    <a:lumMod val="50000"/>
                  </a:schemeClr>
                </a:solidFill>
              </a:rPr>
              <a:t>{</a:t>
            </a:r>
          </a:p>
        </p:txBody>
      </p:sp>
      <p:cxnSp>
        <p:nvCxnSpPr>
          <p:cNvPr id="32" name="Gerade Verbindung 2"/>
          <p:cNvCxnSpPr/>
          <p:nvPr/>
        </p:nvCxnSpPr>
        <p:spPr>
          <a:xfrm flipH="1">
            <a:off x="767408" y="5733256"/>
            <a:ext cx="108732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110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en-US" noProof="0" dirty="0" smtClean="0"/>
              <a:t>Cycle Update of SoftDrive &amp; Axis</a:t>
            </a:r>
          </a:p>
          <a:p>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grpSp>
        <p:nvGrpSpPr>
          <p:cNvPr id="6" name="Gruppieren 5"/>
          <p:cNvGrpSpPr/>
          <p:nvPr/>
        </p:nvGrpSpPr>
        <p:grpSpPr>
          <a:xfrm>
            <a:off x="1327104" y="1781263"/>
            <a:ext cx="9416724" cy="4940649"/>
            <a:chOff x="1327104" y="1781263"/>
            <a:chExt cx="9416724" cy="4940649"/>
          </a:xfrm>
        </p:grpSpPr>
        <p:sp>
          <p:nvSpPr>
            <p:cNvPr id="71" name="Bent Arrow 63"/>
            <p:cNvSpPr/>
            <p:nvPr/>
          </p:nvSpPr>
          <p:spPr>
            <a:xfrm rot="16200000" flipH="1" flipV="1">
              <a:off x="7872766" y="971867"/>
              <a:ext cx="526173" cy="2521827"/>
            </a:xfrm>
            <a:prstGeom prst="bentArrow">
              <a:avLst>
                <a:gd name="adj1" fmla="val 24231"/>
                <a:gd name="adj2" fmla="val 25000"/>
                <a:gd name="adj3" fmla="val 25000"/>
                <a:gd name="adj4" fmla="val 43750"/>
              </a:avLst>
            </a:prstGeom>
            <a:solidFill>
              <a:srgbClr val="CCD2DA"/>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dirty="0">
                <a:solidFill>
                  <a:srgbClr val="000000"/>
                </a:solidFill>
                <a:latin typeface="Arial"/>
              </a:endParaRPr>
            </a:p>
          </p:txBody>
        </p:sp>
        <p:sp>
          <p:nvSpPr>
            <p:cNvPr id="70" name="Bent Arrow 63"/>
            <p:cNvSpPr/>
            <p:nvPr/>
          </p:nvSpPr>
          <p:spPr>
            <a:xfrm rot="16200000" flipH="1" flipV="1">
              <a:off x="6240762" y="971867"/>
              <a:ext cx="526173" cy="2521827"/>
            </a:xfrm>
            <a:prstGeom prst="bentArrow">
              <a:avLst>
                <a:gd name="adj1" fmla="val 24231"/>
                <a:gd name="adj2" fmla="val 25000"/>
                <a:gd name="adj3" fmla="val 25000"/>
                <a:gd name="adj4" fmla="val 43750"/>
              </a:avLst>
            </a:prstGeom>
            <a:solidFill>
              <a:srgbClr val="CCD2DA"/>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dirty="0">
                <a:solidFill>
                  <a:srgbClr val="000000"/>
                </a:solidFill>
                <a:latin typeface="Arial"/>
              </a:endParaRPr>
            </a:p>
          </p:txBody>
        </p:sp>
        <p:sp>
          <p:nvSpPr>
            <p:cNvPr id="69" name="Bent Arrow 63"/>
            <p:cNvSpPr/>
            <p:nvPr/>
          </p:nvSpPr>
          <p:spPr>
            <a:xfrm rot="16200000" flipH="1" flipV="1">
              <a:off x="4637943" y="971867"/>
              <a:ext cx="526173" cy="2521827"/>
            </a:xfrm>
            <a:prstGeom prst="bentArrow">
              <a:avLst>
                <a:gd name="adj1" fmla="val 24231"/>
                <a:gd name="adj2" fmla="val 25000"/>
                <a:gd name="adj3" fmla="val 25000"/>
                <a:gd name="adj4" fmla="val 43750"/>
              </a:avLst>
            </a:prstGeom>
            <a:solidFill>
              <a:srgbClr val="CCD2DA"/>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dirty="0">
                <a:solidFill>
                  <a:srgbClr val="000000"/>
                </a:solidFill>
                <a:latin typeface="Arial"/>
              </a:endParaRPr>
            </a:p>
          </p:txBody>
        </p:sp>
        <p:sp>
          <p:nvSpPr>
            <p:cNvPr id="68" name="Bent Arrow 63"/>
            <p:cNvSpPr/>
            <p:nvPr/>
          </p:nvSpPr>
          <p:spPr>
            <a:xfrm rot="10800000" flipH="1">
              <a:off x="2036869" y="3996699"/>
              <a:ext cx="1655190" cy="1869742"/>
            </a:xfrm>
            <a:prstGeom prst="bentArrow">
              <a:avLst>
                <a:gd name="adj1" fmla="val 9358"/>
                <a:gd name="adj2" fmla="val 12227"/>
                <a:gd name="adj3" fmla="val 15094"/>
                <a:gd name="adj4" fmla="val 38015"/>
              </a:avLst>
            </a:prstGeom>
            <a:solidFill>
              <a:srgbClr val="CCD2DA"/>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dirty="0">
                <a:solidFill>
                  <a:srgbClr val="000000"/>
                </a:solidFill>
                <a:latin typeface="Arial"/>
              </a:endParaRPr>
            </a:p>
          </p:txBody>
        </p:sp>
        <p:sp>
          <p:nvSpPr>
            <p:cNvPr id="41" name="Rectangle 40"/>
            <p:cNvSpPr/>
            <p:nvPr/>
          </p:nvSpPr>
          <p:spPr>
            <a:xfrm>
              <a:off x="3708000" y="5469354"/>
              <a:ext cx="6300000" cy="392374"/>
            </a:xfrm>
            <a:prstGeom prst="rect">
              <a:avLst/>
            </a:prstGeom>
            <a:solidFill>
              <a:srgbClr val="CCD2DA"/>
            </a:solidFill>
            <a:ln w="9525" cap="flat" cmpd="sng" algn="ctr">
              <a:solidFill>
                <a:srgbClr val="66666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err="1">
                  <a:solidFill>
                    <a:srgbClr val="000000"/>
                  </a:solidFill>
                  <a:latin typeface="Arial"/>
                </a:rPr>
                <a:t>EtherCAT</a:t>
              </a:r>
              <a:endParaRPr lang="en-US" kern="0" dirty="0">
                <a:solidFill>
                  <a:srgbClr val="000000"/>
                </a:solidFill>
                <a:latin typeface="Arial"/>
              </a:endParaRPr>
            </a:p>
          </p:txBody>
        </p:sp>
        <p:sp>
          <p:nvSpPr>
            <p:cNvPr id="42" name="Rectangle 41"/>
            <p:cNvSpPr/>
            <p:nvPr/>
          </p:nvSpPr>
          <p:spPr>
            <a:xfrm>
              <a:off x="3700075" y="5958029"/>
              <a:ext cx="1440000" cy="523165"/>
            </a:xfrm>
            <a:prstGeom prst="rect">
              <a:avLst/>
            </a:prstGeom>
            <a:solidFill>
              <a:srgbClr val="183F5C"/>
            </a:solidFill>
            <a:ln w="9525" cap="flat" cmpd="sng" algn="ctr">
              <a:solidFill>
                <a:srgbClr val="66666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err="1">
                  <a:solidFill>
                    <a:srgbClr val="FFFFFF"/>
                  </a:solidFill>
                  <a:latin typeface="Arial"/>
                </a:rPr>
                <a:t>AT2000</a:t>
              </a:r>
              <a:r>
                <a:rPr lang="en-US" kern="0" dirty="0">
                  <a:solidFill>
                    <a:srgbClr val="FFFFFF"/>
                  </a:solidFill>
                  <a:latin typeface="Arial"/>
                </a:rPr>
                <a:t>-0250</a:t>
              </a:r>
            </a:p>
          </p:txBody>
        </p:sp>
        <p:sp>
          <p:nvSpPr>
            <p:cNvPr id="43" name="Rectangle 42"/>
            <p:cNvSpPr/>
            <p:nvPr/>
          </p:nvSpPr>
          <p:spPr>
            <a:xfrm>
              <a:off x="5318203" y="6193798"/>
              <a:ext cx="1440000" cy="523165"/>
            </a:xfrm>
            <a:prstGeom prst="rect">
              <a:avLst/>
            </a:prstGeom>
            <a:solidFill>
              <a:srgbClr val="183F5C"/>
            </a:solidFill>
            <a:ln w="9525" cap="flat" cmpd="sng" algn="ctr">
              <a:solidFill>
                <a:srgbClr val="66666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err="1">
                  <a:solidFill>
                    <a:srgbClr val="FFFFFF"/>
                  </a:solidFill>
                  <a:latin typeface="Arial"/>
                </a:rPr>
                <a:t>AT2000</a:t>
              </a:r>
              <a:r>
                <a:rPr lang="en-US" kern="0" dirty="0">
                  <a:solidFill>
                    <a:srgbClr val="FFFFFF"/>
                  </a:solidFill>
                  <a:latin typeface="Arial"/>
                </a:rPr>
                <a:t>-5250</a:t>
              </a:r>
            </a:p>
          </p:txBody>
        </p:sp>
        <p:sp>
          <p:nvSpPr>
            <p:cNvPr id="44" name="Rectangle 43"/>
            <p:cNvSpPr/>
            <p:nvPr/>
          </p:nvSpPr>
          <p:spPr>
            <a:xfrm>
              <a:off x="6922801" y="5969115"/>
              <a:ext cx="1440000" cy="523165"/>
            </a:xfrm>
            <a:prstGeom prst="rect">
              <a:avLst/>
            </a:prstGeom>
            <a:solidFill>
              <a:srgbClr val="183F5C"/>
            </a:solidFill>
            <a:ln w="9525" cap="flat" cmpd="sng" algn="ctr">
              <a:solidFill>
                <a:srgbClr val="66666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err="1">
                  <a:solidFill>
                    <a:srgbClr val="FFFFFF"/>
                  </a:solidFill>
                  <a:latin typeface="Arial"/>
                </a:rPr>
                <a:t>AT2000</a:t>
              </a:r>
              <a:r>
                <a:rPr lang="en-US" kern="0" dirty="0">
                  <a:solidFill>
                    <a:srgbClr val="FFFFFF"/>
                  </a:solidFill>
                  <a:latin typeface="Arial"/>
                </a:rPr>
                <a:t>-0250</a:t>
              </a:r>
            </a:p>
          </p:txBody>
        </p:sp>
        <p:sp>
          <p:nvSpPr>
            <p:cNvPr id="45" name="Rectangle 44"/>
            <p:cNvSpPr/>
            <p:nvPr/>
          </p:nvSpPr>
          <p:spPr>
            <a:xfrm>
              <a:off x="8573375" y="6198747"/>
              <a:ext cx="1440000" cy="523165"/>
            </a:xfrm>
            <a:prstGeom prst="rect">
              <a:avLst/>
            </a:prstGeom>
            <a:solidFill>
              <a:srgbClr val="183F5C"/>
            </a:solidFill>
            <a:ln w="9525" cap="flat" cmpd="sng" algn="ctr">
              <a:solidFill>
                <a:srgbClr val="66666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err="1">
                  <a:solidFill>
                    <a:srgbClr val="FFFFFF"/>
                  </a:solidFill>
                  <a:latin typeface="Arial"/>
                </a:rPr>
                <a:t>AT2000</a:t>
              </a:r>
              <a:r>
                <a:rPr lang="en-US" kern="0" dirty="0">
                  <a:solidFill>
                    <a:srgbClr val="FFFFFF"/>
                  </a:solidFill>
                  <a:latin typeface="Arial"/>
                </a:rPr>
                <a:t>-5250</a:t>
              </a:r>
            </a:p>
          </p:txBody>
        </p:sp>
        <p:sp>
          <p:nvSpPr>
            <p:cNvPr id="47" name="Rectangle 46"/>
            <p:cNvSpPr/>
            <p:nvPr/>
          </p:nvSpPr>
          <p:spPr>
            <a:xfrm>
              <a:off x="3708000" y="3472334"/>
              <a:ext cx="1440000" cy="360000"/>
            </a:xfrm>
            <a:prstGeom prst="rect">
              <a:avLst/>
            </a:prstGeom>
            <a:solidFill>
              <a:srgbClr val="2D76AD"/>
            </a:soli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SoftDrive 1</a:t>
              </a:r>
            </a:p>
          </p:txBody>
        </p:sp>
        <p:sp>
          <p:nvSpPr>
            <p:cNvPr id="48" name="Rectangle 47"/>
            <p:cNvSpPr/>
            <p:nvPr/>
          </p:nvSpPr>
          <p:spPr>
            <a:xfrm>
              <a:off x="3708000" y="2548305"/>
              <a:ext cx="1440000" cy="360000"/>
            </a:xfrm>
            <a:prstGeom prst="rect">
              <a:avLst/>
            </a:prstGeom>
            <a:solidFill>
              <a:srgbClr val="687A92"/>
            </a:solidFill>
            <a:ln w="9525" cap="flat" cmpd="sng" algn="ctr">
              <a:solidFill>
                <a:srgbClr val="687A92"/>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FFFFFF"/>
                  </a:solidFill>
                  <a:latin typeface="Arial"/>
                </a:rPr>
                <a:t>Axis 1</a:t>
              </a:r>
            </a:p>
          </p:txBody>
        </p:sp>
        <p:sp>
          <p:nvSpPr>
            <p:cNvPr id="49" name="Up-Down Arrow 48"/>
            <p:cNvSpPr/>
            <p:nvPr/>
          </p:nvSpPr>
          <p:spPr>
            <a:xfrm>
              <a:off x="4318586" y="2961597"/>
              <a:ext cx="208349" cy="380615"/>
            </a:xfrm>
            <a:prstGeom prst="upDownArrow">
              <a:avLst/>
            </a:prstGeom>
            <a:gradFill rotWithShape="1">
              <a:gsLst>
                <a:gs pos="0">
                  <a:srgbClr val="94A2AC">
                    <a:tint val="50000"/>
                    <a:satMod val="300000"/>
                  </a:srgbClr>
                </a:gs>
                <a:gs pos="35000">
                  <a:srgbClr val="94A2AC">
                    <a:tint val="37000"/>
                    <a:satMod val="300000"/>
                  </a:srgbClr>
                </a:gs>
                <a:gs pos="100000">
                  <a:srgbClr val="94A2AC">
                    <a:tint val="15000"/>
                    <a:satMod val="350000"/>
                  </a:srgbClr>
                </a:gs>
              </a:gsLst>
              <a:lin ang="16200000" scaled="1"/>
            </a:gra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000000"/>
                </a:solidFill>
                <a:latin typeface="Arial"/>
              </a:endParaRPr>
            </a:p>
          </p:txBody>
        </p:sp>
        <p:sp>
          <p:nvSpPr>
            <p:cNvPr id="50" name="Up-Down Arrow 49"/>
            <p:cNvSpPr/>
            <p:nvPr/>
          </p:nvSpPr>
          <p:spPr>
            <a:xfrm>
              <a:off x="4318586" y="3841592"/>
              <a:ext cx="208349" cy="380615"/>
            </a:xfrm>
            <a:prstGeom prst="upDownArrow">
              <a:avLst/>
            </a:prstGeom>
            <a:gradFill rotWithShape="1">
              <a:gsLst>
                <a:gs pos="0">
                  <a:srgbClr val="94A2AC">
                    <a:tint val="50000"/>
                    <a:satMod val="300000"/>
                  </a:srgbClr>
                </a:gs>
                <a:gs pos="35000">
                  <a:srgbClr val="94A2AC">
                    <a:tint val="37000"/>
                    <a:satMod val="300000"/>
                  </a:srgbClr>
                </a:gs>
                <a:gs pos="100000">
                  <a:srgbClr val="94A2AC">
                    <a:tint val="15000"/>
                    <a:satMod val="350000"/>
                  </a:srgbClr>
                </a:gs>
              </a:gsLst>
              <a:lin ang="16200000" scaled="1"/>
            </a:gra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000000"/>
                </a:solidFill>
                <a:latin typeface="Arial"/>
              </a:endParaRPr>
            </a:p>
          </p:txBody>
        </p:sp>
        <p:sp>
          <p:nvSpPr>
            <p:cNvPr id="51" name="Up-Down Arrow 50"/>
            <p:cNvSpPr/>
            <p:nvPr/>
          </p:nvSpPr>
          <p:spPr>
            <a:xfrm>
              <a:off x="6726725" y="5017088"/>
              <a:ext cx="208349" cy="380615"/>
            </a:xfrm>
            <a:prstGeom prst="upDownArrow">
              <a:avLst/>
            </a:prstGeom>
            <a:gradFill rotWithShape="1">
              <a:gsLst>
                <a:gs pos="0">
                  <a:srgbClr val="94A2AC">
                    <a:tint val="50000"/>
                    <a:satMod val="300000"/>
                  </a:srgbClr>
                </a:gs>
                <a:gs pos="35000">
                  <a:srgbClr val="94A2AC">
                    <a:tint val="37000"/>
                    <a:satMod val="300000"/>
                  </a:srgbClr>
                </a:gs>
                <a:gs pos="100000">
                  <a:srgbClr val="94A2AC">
                    <a:tint val="15000"/>
                    <a:satMod val="350000"/>
                  </a:srgbClr>
                </a:gs>
              </a:gsLst>
              <a:lin ang="16200000" scaled="1"/>
            </a:gra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000000"/>
                </a:solidFill>
                <a:latin typeface="Arial"/>
              </a:endParaRPr>
            </a:p>
          </p:txBody>
        </p:sp>
        <p:sp>
          <p:nvSpPr>
            <p:cNvPr id="52" name="Rectangle 51"/>
            <p:cNvSpPr/>
            <p:nvPr/>
          </p:nvSpPr>
          <p:spPr>
            <a:xfrm>
              <a:off x="5315933" y="3472334"/>
              <a:ext cx="1440000" cy="360000"/>
            </a:xfrm>
            <a:prstGeom prst="rect">
              <a:avLst/>
            </a:prstGeom>
            <a:solidFill>
              <a:srgbClr val="2D76AD"/>
            </a:soli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SoftDrive 2</a:t>
              </a:r>
            </a:p>
          </p:txBody>
        </p:sp>
        <p:sp>
          <p:nvSpPr>
            <p:cNvPr id="53" name="Rectangle 52"/>
            <p:cNvSpPr/>
            <p:nvPr/>
          </p:nvSpPr>
          <p:spPr>
            <a:xfrm>
              <a:off x="5318203" y="2548305"/>
              <a:ext cx="1440000" cy="360000"/>
            </a:xfrm>
            <a:prstGeom prst="rect">
              <a:avLst/>
            </a:prstGeom>
            <a:solidFill>
              <a:srgbClr val="687A92"/>
            </a:soli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FFFFFF"/>
                  </a:solidFill>
                  <a:latin typeface="Arial"/>
                </a:rPr>
                <a:t>Axis 2</a:t>
              </a:r>
            </a:p>
          </p:txBody>
        </p:sp>
        <p:sp>
          <p:nvSpPr>
            <p:cNvPr id="54" name="Up-Down Arrow 53"/>
            <p:cNvSpPr/>
            <p:nvPr/>
          </p:nvSpPr>
          <p:spPr>
            <a:xfrm>
              <a:off x="5924410" y="2961597"/>
              <a:ext cx="208349" cy="380615"/>
            </a:xfrm>
            <a:prstGeom prst="upDownArrow">
              <a:avLst/>
            </a:prstGeom>
            <a:gradFill rotWithShape="1">
              <a:gsLst>
                <a:gs pos="0">
                  <a:srgbClr val="94A2AC">
                    <a:tint val="50000"/>
                    <a:satMod val="300000"/>
                  </a:srgbClr>
                </a:gs>
                <a:gs pos="35000">
                  <a:srgbClr val="94A2AC">
                    <a:tint val="37000"/>
                    <a:satMod val="300000"/>
                  </a:srgbClr>
                </a:gs>
                <a:gs pos="100000">
                  <a:srgbClr val="94A2AC">
                    <a:tint val="15000"/>
                    <a:satMod val="350000"/>
                  </a:srgbClr>
                </a:gs>
              </a:gsLst>
              <a:lin ang="16200000" scaled="1"/>
            </a:gra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000000"/>
                </a:solidFill>
                <a:latin typeface="Arial"/>
              </a:endParaRPr>
            </a:p>
          </p:txBody>
        </p:sp>
        <p:sp>
          <p:nvSpPr>
            <p:cNvPr id="55" name="Up-Down Arrow 54"/>
            <p:cNvSpPr/>
            <p:nvPr/>
          </p:nvSpPr>
          <p:spPr>
            <a:xfrm>
              <a:off x="5924410" y="3841592"/>
              <a:ext cx="208349" cy="380615"/>
            </a:xfrm>
            <a:prstGeom prst="upDownArrow">
              <a:avLst/>
            </a:prstGeom>
            <a:gradFill rotWithShape="1">
              <a:gsLst>
                <a:gs pos="0">
                  <a:srgbClr val="94A2AC">
                    <a:tint val="50000"/>
                    <a:satMod val="300000"/>
                  </a:srgbClr>
                </a:gs>
                <a:gs pos="35000">
                  <a:srgbClr val="94A2AC">
                    <a:tint val="37000"/>
                    <a:satMod val="300000"/>
                  </a:srgbClr>
                </a:gs>
                <a:gs pos="100000">
                  <a:srgbClr val="94A2AC">
                    <a:tint val="15000"/>
                    <a:satMod val="350000"/>
                  </a:srgbClr>
                </a:gs>
              </a:gsLst>
              <a:lin ang="16200000" scaled="1"/>
            </a:gra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000000"/>
                </a:solidFill>
                <a:latin typeface="Arial"/>
              </a:endParaRPr>
            </a:p>
          </p:txBody>
        </p:sp>
        <p:sp>
          <p:nvSpPr>
            <p:cNvPr id="56" name="Rectangle 55"/>
            <p:cNvSpPr/>
            <p:nvPr/>
          </p:nvSpPr>
          <p:spPr>
            <a:xfrm>
              <a:off x="6925402" y="3472334"/>
              <a:ext cx="1440000" cy="360000"/>
            </a:xfrm>
            <a:prstGeom prst="rect">
              <a:avLst/>
            </a:prstGeom>
            <a:solidFill>
              <a:srgbClr val="2D76AD"/>
            </a:soli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SoftDrive 3</a:t>
              </a:r>
            </a:p>
          </p:txBody>
        </p:sp>
        <p:sp>
          <p:nvSpPr>
            <p:cNvPr id="57" name="Rectangle 56"/>
            <p:cNvSpPr/>
            <p:nvPr/>
          </p:nvSpPr>
          <p:spPr>
            <a:xfrm>
              <a:off x="6925402" y="2557657"/>
              <a:ext cx="1440000" cy="360000"/>
            </a:xfrm>
            <a:prstGeom prst="rect">
              <a:avLst/>
            </a:prstGeom>
            <a:solidFill>
              <a:srgbClr val="687A92"/>
            </a:soli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FFFFFF"/>
                  </a:solidFill>
                  <a:latin typeface="Arial"/>
                </a:rPr>
                <a:t>Axis 3</a:t>
              </a:r>
            </a:p>
          </p:txBody>
        </p:sp>
        <p:sp>
          <p:nvSpPr>
            <p:cNvPr id="58" name="Up-Down Arrow 57"/>
            <p:cNvSpPr/>
            <p:nvPr/>
          </p:nvSpPr>
          <p:spPr>
            <a:xfrm>
              <a:off x="7533879" y="2961597"/>
              <a:ext cx="208349" cy="380615"/>
            </a:xfrm>
            <a:prstGeom prst="upDownArrow">
              <a:avLst/>
            </a:prstGeom>
            <a:gradFill rotWithShape="1">
              <a:gsLst>
                <a:gs pos="0">
                  <a:srgbClr val="94A2AC">
                    <a:tint val="50000"/>
                    <a:satMod val="300000"/>
                  </a:srgbClr>
                </a:gs>
                <a:gs pos="35000">
                  <a:srgbClr val="94A2AC">
                    <a:tint val="37000"/>
                    <a:satMod val="300000"/>
                  </a:srgbClr>
                </a:gs>
                <a:gs pos="100000">
                  <a:srgbClr val="94A2AC">
                    <a:tint val="15000"/>
                    <a:satMod val="350000"/>
                  </a:srgbClr>
                </a:gs>
              </a:gsLst>
              <a:lin ang="16200000" scaled="1"/>
            </a:gra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000000"/>
                </a:solidFill>
                <a:latin typeface="Arial"/>
              </a:endParaRPr>
            </a:p>
          </p:txBody>
        </p:sp>
        <p:sp>
          <p:nvSpPr>
            <p:cNvPr id="59" name="Up-Down Arrow 58"/>
            <p:cNvSpPr/>
            <p:nvPr/>
          </p:nvSpPr>
          <p:spPr>
            <a:xfrm>
              <a:off x="7533879" y="3841592"/>
              <a:ext cx="208349" cy="380615"/>
            </a:xfrm>
            <a:prstGeom prst="upDownArrow">
              <a:avLst/>
            </a:prstGeom>
            <a:gradFill rotWithShape="1">
              <a:gsLst>
                <a:gs pos="0">
                  <a:srgbClr val="94A2AC">
                    <a:tint val="50000"/>
                    <a:satMod val="300000"/>
                  </a:srgbClr>
                </a:gs>
                <a:gs pos="35000">
                  <a:srgbClr val="94A2AC">
                    <a:tint val="37000"/>
                    <a:satMod val="300000"/>
                  </a:srgbClr>
                </a:gs>
                <a:gs pos="100000">
                  <a:srgbClr val="94A2AC">
                    <a:tint val="15000"/>
                    <a:satMod val="350000"/>
                  </a:srgbClr>
                </a:gs>
              </a:gsLst>
              <a:lin ang="16200000" scaled="1"/>
            </a:gra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000000"/>
                </a:solidFill>
                <a:latin typeface="Arial"/>
              </a:endParaRPr>
            </a:p>
          </p:txBody>
        </p:sp>
        <p:sp>
          <p:nvSpPr>
            <p:cNvPr id="60" name="Rectangle 59"/>
            <p:cNvSpPr/>
            <p:nvPr/>
          </p:nvSpPr>
          <p:spPr>
            <a:xfrm>
              <a:off x="8568000" y="3472334"/>
              <a:ext cx="1440000" cy="360000"/>
            </a:xfrm>
            <a:prstGeom prst="rect">
              <a:avLst/>
            </a:prstGeom>
            <a:solidFill>
              <a:srgbClr val="2D76AD"/>
            </a:soli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000000"/>
                  </a:solidFill>
                  <a:latin typeface="Arial"/>
                </a:rPr>
                <a:t>SoftDrive 4</a:t>
              </a:r>
            </a:p>
          </p:txBody>
        </p:sp>
        <p:sp>
          <p:nvSpPr>
            <p:cNvPr id="61" name="Rectangle 60"/>
            <p:cNvSpPr/>
            <p:nvPr/>
          </p:nvSpPr>
          <p:spPr>
            <a:xfrm>
              <a:off x="8573375" y="2548305"/>
              <a:ext cx="1440000" cy="360000"/>
            </a:xfrm>
            <a:prstGeom prst="rect">
              <a:avLst/>
            </a:prstGeom>
            <a:solidFill>
              <a:srgbClr val="687A92"/>
            </a:soli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a:solidFill>
                    <a:srgbClr val="FFFFFF"/>
                  </a:solidFill>
                  <a:latin typeface="Arial"/>
                </a:rPr>
                <a:t>Axis 4</a:t>
              </a:r>
            </a:p>
          </p:txBody>
        </p:sp>
        <p:sp>
          <p:nvSpPr>
            <p:cNvPr id="62" name="Up-Down Arrow 61"/>
            <p:cNvSpPr/>
            <p:nvPr/>
          </p:nvSpPr>
          <p:spPr>
            <a:xfrm>
              <a:off x="9169543" y="2961597"/>
              <a:ext cx="208349" cy="380615"/>
            </a:xfrm>
            <a:prstGeom prst="upDownArrow">
              <a:avLst/>
            </a:prstGeom>
            <a:gradFill rotWithShape="1">
              <a:gsLst>
                <a:gs pos="0">
                  <a:srgbClr val="94A2AC">
                    <a:tint val="50000"/>
                    <a:satMod val="300000"/>
                  </a:srgbClr>
                </a:gs>
                <a:gs pos="35000">
                  <a:srgbClr val="94A2AC">
                    <a:tint val="37000"/>
                    <a:satMod val="300000"/>
                  </a:srgbClr>
                </a:gs>
                <a:gs pos="100000">
                  <a:srgbClr val="94A2AC">
                    <a:tint val="15000"/>
                    <a:satMod val="350000"/>
                  </a:srgbClr>
                </a:gs>
              </a:gsLst>
              <a:lin ang="16200000" scaled="1"/>
            </a:gra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000000"/>
                </a:solidFill>
                <a:latin typeface="Arial"/>
              </a:endParaRPr>
            </a:p>
          </p:txBody>
        </p:sp>
        <p:sp>
          <p:nvSpPr>
            <p:cNvPr id="63" name="Up-Down Arrow 62"/>
            <p:cNvSpPr/>
            <p:nvPr/>
          </p:nvSpPr>
          <p:spPr>
            <a:xfrm>
              <a:off x="9120903" y="3841592"/>
              <a:ext cx="208349" cy="380615"/>
            </a:xfrm>
            <a:prstGeom prst="upDownArrow">
              <a:avLst/>
            </a:prstGeom>
            <a:gradFill rotWithShape="1">
              <a:gsLst>
                <a:gs pos="0">
                  <a:srgbClr val="94A2AC">
                    <a:tint val="50000"/>
                    <a:satMod val="300000"/>
                  </a:srgbClr>
                </a:gs>
                <a:gs pos="35000">
                  <a:srgbClr val="94A2AC">
                    <a:tint val="37000"/>
                    <a:satMod val="300000"/>
                  </a:srgbClr>
                </a:gs>
                <a:gs pos="100000">
                  <a:srgbClr val="94A2AC">
                    <a:tint val="15000"/>
                    <a:satMod val="350000"/>
                  </a:srgbClr>
                </a:gs>
              </a:gsLst>
              <a:lin ang="16200000" scaled="1"/>
            </a:gradFill>
            <a:ln w="9525" cap="flat" cmpd="sng" algn="ctr">
              <a:solidFill>
                <a:srgbClr val="94A2AC">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srgbClr val="000000"/>
                </a:solidFill>
                <a:latin typeface="Arial"/>
              </a:endParaRPr>
            </a:p>
          </p:txBody>
        </p:sp>
        <p:sp>
          <p:nvSpPr>
            <p:cNvPr id="65" name="TextBox 64"/>
            <p:cNvSpPr txBox="1"/>
            <p:nvPr/>
          </p:nvSpPr>
          <p:spPr>
            <a:xfrm>
              <a:off x="2273773" y="5022226"/>
              <a:ext cx="1388992" cy="531076"/>
            </a:xfrm>
            <a:prstGeom prst="rect">
              <a:avLst/>
            </a:prstGeom>
            <a:noFill/>
          </p:spPr>
          <p:txBody>
            <a:bodyPr wrap="square" rtlCol="0">
              <a:spAutoFit/>
            </a:bodyPr>
            <a:lstStyle/>
            <a:p>
              <a:pPr algn="ctr">
                <a:defRPr/>
              </a:pPr>
              <a:r>
                <a:rPr lang="en-US" sz="1400" kern="0" dirty="0">
                  <a:solidFill>
                    <a:srgbClr val="000000"/>
                  </a:solidFill>
                </a:rPr>
                <a:t>Input / Output Update</a:t>
              </a:r>
            </a:p>
          </p:txBody>
        </p:sp>
        <p:sp>
          <p:nvSpPr>
            <p:cNvPr id="80" name="Bent Arrow 63"/>
            <p:cNvSpPr/>
            <p:nvPr/>
          </p:nvSpPr>
          <p:spPr>
            <a:xfrm rot="16200000" flipH="1" flipV="1">
              <a:off x="3037657" y="968069"/>
              <a:ext cx="526173" cy="2521827"/>
            </a:xfrm>
            <a:prstGeom prst="bentArrow">
              <a:avLst>
                <a:gd name="adj1" fmla="val 24231"/>
                <a:gd name="adj2" fmla="val 25000"/>
                <a:gd name="adj3" fmla="val 25000"/>
                <a:gd name="adj4" fmla="val 43750"/>
              </a:avLst>
            </a:prstGeom>
            <a:solidFill>
              <a:srgbClr val="CCD2DA"/>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dirty="0">
                <a:solidFill>
                  <a:srgbClr val="000000"/>
                </a:solidFill>
                <a:latin typeface="Arial"/>
              </a:endParaRPr>
            </a:p>
          </p:txBody>
        </p:sp>
        <p:sp>
          <p:nvSpPr>
            <p:cNvPr id="76" name="Rectangle 39"/>
            <p:cNvSpPr/>
            <p:nvPr/>
          </p:nvSpPr>
          <p:spPr>
            <a:xfrm>
              <a:off x="1330524" y="1781263"/>
              <a:ext cx="1620000" cy="648000"/>
            </a:xfrm>
            <a:prstGeom prst="rect">
              <a:avLst/>
            </a:prstGeom>
            <a:solidFill>
              <a:srgbClr val="FECD1A"/>
            </a:solidFill>
            <a:ln w="9525" cap="flat" cmpd="sng" algn="ctr">
              <a:solidFill>
                <a:srgbClr val="FFDF7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sz="1600" kern="0" dirty="0">
                  <a:solidFill>
                    <a:srgbClr val="000000"/>
                  </a:solidFill>
                  <a:latin typeface="Arial"/>
                </a:rPr>
                <a:t>NC-SAF Task (2ms)</a:t>
              </a:r>
            </a:p>
          </p:txBody>
        </p:sp>
        <p:sp>
          <p:nvSpPr>
            <p:cNvPr id="66" name="Bent Arrow 63"/>
            <p:cNvSpPr/>
            <p:nvPr/>
          </p:nvSpPr>
          <p:spPr>
            <a:xfrm rot="10800000" flipH="1">
              <a:off x="2038351" y="3240699"/>
              <a:ext cx="1655190" cy="1580149"/>
            </a:xfrm>
            <a:prstGeom prst="bentArrow">
              <a:avLst>
                <a:gd name="adj1" fmla="val 9856"/>
                <a:gd name="adj2" fmla="val 12227"/>
                <a:gd name="adj3" fmla="val 15094"/>
                <a:gd name="adj4" fmla="val 38015"/>
              </a:avLst>
            </a:prstGeom>
            <a:solidFill>
              <a:srgbClr val="CCD2DA"/>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dirty="0">
                <a:solidFill>
                  <a:srgbClr val="000000"/>
                </a:solidFill>
                <a:latin typeface="Arial"/>
              </a:endParaRPr>
            </a:p>
          </p:txBody>
        </p:sp>
        <p:sp>
          <p:nvSpPr>
            <p:cNvPr id="67" name="Bent Arrow 63"/>
            <p:cNvSpPr/>
            <p:nvPr/>
          </p:nvSpPr>
          <p:spPr>
            <a:xfrm rot="10800000" flipH="1">
              <a:off x="2039832" y="2880072"/>
              <a:ext cx="1655190" cy="976707"/>
            </a:xfrm>
            <a:prstGeom prst="bentArrow">
              <a:avLst>
                <a:gd name="adj1" fmla="val 15760"/>
                <a:gd name="adj2" fmla="val 19396"/>
                <a:gd name="adj3" fmla="val 25215"/>
                <a:gd name="adj4" fmla="val 52353"/>
              </a:avLst>
            </a:prstGeom>
            <a:solidFill>
              <a:srgbClr val="CCD2DA"/>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en-US" kern="0" dirty="0">
                <a:solidFill>
                  <a:srgbClr val="000000"/>
                </a:solidFill>
                <a:latin typeface="Arial"/>
              </a:endParaRPr>
            </a:p>
          </p:txBody>
        </p:sp>
        <p:sp>
          <p:nvSpPr>
            <p:cNvPr id="40" name="Rectangle 39"/>
            <p:cNvSpPr/>
            <p:nvPr/>
          </p:nvSpPr>
          <p:spPr>
            <a:xfrm>
              <a:off x="1327104" y="2612495"/>
              <a:ext cx="1620000" cy="646244"/>
            </a:xfrm>
            <a:prstGeom prst="rect">
              <a:avLst/>
            </a:prstGeom>
            <a:solidFill>
              <a:srgbClr val="FECD1A"/>
            </a:solidFill>
            <a:ln w="9525" cap="flat" cmpd="sng" algn="ctr">
              <a:solidFill>
                <a:srgbClr val="FFDF7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sz="1600" kern="0" dirty="0">
                  <a:solidFill>
                    <a:srgbClr val="000000"/>
                  </a:solidFill>
                  <a:latin typeface="Arial"/>
                </a:rPr>
                <a:t>XTS Task</a:t>
              </a:r>
              <a:br>
                <a:rPr lang="en-US" sz="1600" kern="0" dirty="0">
                  <a:solidFill>
                    <a:srgbClr val="000000"/>
                  </a:solidFill>
                  <a:latin typeface="Arial"/>
                </a:rPr>
              </a:br>
              <a:r>
                <a:rPr lang="en-US" sz="1600" kern="0" dirty="0">
                  <a:solidFill>
                    <a:srgbClr val="000000"/>
                  </a:solidFill>
                  <a:latin typeface="Arial"/>
                </a:rPr>
                <a:t>(250 </a:t>
              </a:r>
              <a:r>
                <a:rPr lang="en-US" sz="1600" kern="0" dirty="0" smtClean="0">
                  <a:solidFill>
                    <a:srgbClr val="000000"/>
                  </a:solidFill>
                  <a:latin typeface="Arial"/>
                </a:rPr>
                <a:t>µs)</a:t>
              </a:r>
              <a:endParaRPr lang="en-US" sz="1600" kern="0" dirty="0">
                <a:solidFill>
                  <a:srgbClr val="000000"/>
                </a:solidFill>
                <a:latin typeface="Arial"/>
              </a:endParaRPr>
            </a:p>
          </p:txBody>
        </p:sp>
        <p:sp>
          <p:nvSpPr>
            <p:cNvPr id="74" name="Rounded Rectangle 11"/>
            <p:cNvSpPr/>
            <p:nvPr/>
          </p:nvSpPr>
          <p:spPr>
            <a:xfrm>
              <a:off x="3707999" y="4256798"/>
              <a:ext cx="6300000" cy="360000"/>
            </a:xfrm>
            <a:prstGeom prst="roundRect">
              <a:avLst>
                <a:gd name="adj" fmla="val 0"/>
              </a:avLst>
            </a:prstGeom>
            <a:gradFill>
              <a:gsLst>
                <a:gs pos="0">
                  <a:srgbClr val="8BBBE1"/>
                </a:gs>
                <a:gs pos="80000">
                  <a:schemeClr val="accent6">
                    <a:shade val="93000"/>
                    <a:satMod val="130000"/>
                  </a:schemeClr>
                </a:gs>
                <a:gs pos="100000">
                  <a:schemeClr val="accent6">
                    <a:shade val="94000"/>
                    <a:satMod val="135000"/>
                  </a:schemeClr>
                </a:gs>
              </a:gsLst>
            </a:gradFill>
            <a:ln>
              <a:solidFill>
                <a:srgbClr val="687A92"/>
              </a:solidFill>
            </a:ln>
          </p:spPr>
          <p:style>
            <a:lnRef idx="1">
              <a:schemeClr val="accent6"/>
            </a:lnRef>
            <a:fillRef idx="3">
              <a:schemeClr val="accent6"/>
            </a:fillRef>
            <a:effectRef idx="2">
              <a:schemeClr val="accent6"/>
            </a:effectRef>
            <a:fontRef idx="minor">
              <a:schemeClr val="lt1"/>
            </a:fontRef>
          </p:style>
          <p:txBody>
            <a:bodyPr lIns="234000" rtlCol="0" anchor="ctr"/>
            <a:lstStyle/>
            <a:p>
              <a:pPr algn="ctr"/>
              <a:r>
                <a:rPr lang="en-US" sz="2200" dirty="0">
                  <a:solidFill>
                    <a:schemeClr val="bg1"/>
                  </a:solidFill>
                  <a:latin typeface="Arial" pitchFamily="34" charset="0"/>
                  <a:cs typeface="Arial" pitchFamily="34" charset="0"/>
                </a:rPr>
                <a:t>Mover</a:t>
              </a:r>
            </a:p>
          </p:txBody>
        </p:sp>
        <p:sp>
          <p:nvSpPr>
            <p:cNvPr id="75" name="Rounded Rectangle 11"/>
            <p:cNvSpPr/>
            <p:nvPr/>
          </p:nvSpPr>
          <p:spPr>
            <a:xfrm>
              <a:off x="3708000" y="4623648"/>
              <a:ext cx="6300000" cy="360000"/>
            </a:xfrm>
            <a:prstGeom prst="roundRect">
              <a:avLst>
                <a:gd name="adj" fmla="val 0"/>
              </a:avLst>
            </a:prstGeom>
            <a:gradFill>
              <a:gsLst>
                <a:gs pos="0">
                  <a:schemeClr val="accent4">
                    <a:lumMod val="60000"/>
                    <a:lumOff val="40000"/>
                  </a:schemeClr>
                </a:gs>
                <a:gs pos="78000">
                  <a:schemeClr val="accent4">
                    <a:tint val="37000"/>
                    <a:satMod val="300000"/>
                  </a:schemeClr>
                </a:gs>
                <a:gs pos="100000">
                  <a:schemeClr val="accent4">
                    <a:tint val="15000"/>
                    <a:satMod val="350000"/>
                  </a:schemeClr>
                </a:gs>
              </a:gsLst>
            </a:gradFill>
            <a:ln>
              <a:solidFill>
                <a:srgbClr val="687A92"/>
              </a:solidFill>
            </a:ln>
          </p:spPr>
          <p:style>
            <a:lnRef idx="1">
              <a:schemeClr val="accent4"/>
            </a:lnRef>
            <a:fillRef idx="2">
              <a:schemeClr val="accent4"/>
            </a:fillRef>
            <a:effectRef idx="1">
              <a:schemeClr val="accent4"/>
            </a:effectRef>
            <a:fontRef idx="minor">
              <a:schemeClr val="dk1"/>
            </a:fontRef>
          </p:style>
          <p:txBody>
            <a:bodyPr lIns="234000" rtlCol="0" anchor="ctr"/>
            <a:lstStyle/>
            <a:p>
              <a:pPr algn="ctr"/>
              <a:r>
                <a:rPr lang="en-US" sz="2200" dirty="0">
                  <a:solidFill>
                    <a:srgbClr val="000000"/>
                  </a:solidFill>
                  <a:latin typeface="Arial" pitchFamily="34" charset="0"/>
                  <a:cs typeface="Arial" pitchFamily="34" charset="0"/>
                </a:rPr>
                <a:t>Module</a:t>
              </a:r>
            </a:p>
          </p:txBody>
        </p:sp>
        <p:sp>
          <p:nvSpPr>
            <p:cNvPr id="72" name="Rectangle 45"/>
            <p:cNvSpPr/>
            <p:nvPr/>
          </p:nvSpPr>
          <p:spPr>
            <a:xfrm>
              <a:off x="9840416" y="4256798"/>
              <a:ext cx="903412" cy="720000"/>
            </a:xfrm>
            <a:prstGeom prst="rect">
              <a:avLst/>
            </a:prstGeom>
            <a:gradFill rotWithShape="1">
              <a:gsLst>
                <a:gs pos="0">
                  <a:srgbClr val="336699">
                    <a:tint val="50000"/>
                    <a:satMod val="300000"/>
                  </a:srgbClr>
                </a:gs>
                <a:gs pos="35000">
                  <a:srgbClr val="336699">
                    <a:tint val="37000"/>
                    <a:satMod val="300000"/>
                  </a:srgbClr>
                </a:gs>
                <a:gs pos="100000">
                  <a:srgbClr val="336699">
                    <a:tint val="15000"/>
                    <a:satMod val="350000"/>
                  </a:srgbClr>
                </a:gs>
              </a:gsLst>
              <a:lin ang="16200000" scaled="1"/>
            </a:gradFill>
            <a:ln w="9525" cap="flat" cmpd="sng" algn="ctr">
              <a:solidFill>
                <a:srgbClr val="3366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dirty="0" smtClean="0">
                  <a:solidFill>
                    <a:srgbClr val="000000"/>
                  </a:solidFill>
                  <a:latin typeface="Arial"/>
                </a:rPr>
                <a:t>XPU</a:t>
              </a:r>
              <a:endParaRPr lang="en-US" kern="0" dirty="0">
                <a:solidFill>
                  <a:srgbClr val="000000"/>
                </a:solidFill>
                <a:latin typeface="Arial"/>
              </a:endParaRPr>
            </a:p>
          </p:txBody>
        </p:sp>
      </p:grpSp>
    </p:spTree>
    <p:extLst>
      <p:ext uri="{BB962C8B-B14F-4D97-AF65-F5344CB8AC3E}">
        <p14:creationId xmlns:p14="http://schemas.microsoft.com/office/powerpoint/2010/main" val="1392817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srcRect t="51025" b="799"/>
          <a:stretch/>
        </p:blipFill>
        <p:spPr>
          <a:xfrm>
            <a:off x="8758800" y="1090800"/>
            <a:ext cx="3428572" cy="2626232"/>
          </a:xfrm>
          <a:prstGeom prst="rect">
            <a:avLst/>
          </a:prstGeom>
        </p:spPr>
      </p:pic>
      <p:sp>
        <p:nvSpPr>
          <p:cNvPr id="3" name="Textplatzhalter 2"/>
          <p:cNvSpPr>
            <a:spLocks noGrp="1"/>
          </p:cNvSpPr>
          <p:nvPr>
            <p:ph type="body" sz="quarter" idx="15"/>
          </p:nvPr>
        </p:nvSpPr>
        <p:spPr/>
        <p:txBody>
          <a:bodyPr/>
          <a:lstStyle/>
          <a:p>
            <a:r>
              <a:rPr lang="en-US" noProof="0" dirty="0" smtClean="0"/>
              <a:t>Real-Time Model</a:t>
            </a:r>
          </a:p>
          <a:p>
            <a:pPr lvl="1"/>
            <a:endParaRPr lang="en-US" dirty="0"/>
          </a:p>
          <a:p>
            <a:pPr lvl="1"/>
            <a:r>
              <a:rPr lang="en-US" noProof="0" dirty="0" smtClean="0"/>
              <a:t>click on Load Real-Time Model…</a:t>
            </a:r>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372" y="2636911"/>
            <a:ext cx="6113308" cy="4210025"/>
          </a:xfrm>
          <a:prstGeom prst="rect">
            <a:avLst/>
          </a:prstGeom>
        </p:spPr>
      </p:pic>
      <p:cxnSp>
        <p:nvCxnSpPr>
          <p:cNvPr id="67" name="Straight Arrow Connector 9"/>
          <p:cNvCxnSpPr/>
          <p:nvPr/>
        </p:nvCxnSpPr>
        <p:spPr>
          <a:xfrm>
            <a:off x="7630294" y="4329100"/>
            <a:ext cx="504056" cy="360040"/>
          </a:xfrm>
          <a:prstGeom prst="straightConnector1">
            <a:avLst/>
          </a:prstGeom>
          <a:ln w="50800">
            <a:solidFill>
              <a:srgbClr val="E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
          <p:cNvCxnSpPr/>
          <p:nvPr/>
        </p:nvCxnSpPr>
        <p:spPr>
          <a:xfrm>
            <a:off x="9160026" y="1700808"/>
            <a:ext cx="320350" cy="936103"/>
          </a:xfrm>
          <a:prstGeom prst="straightConnector1">
            <a:avLst/>
          </a:prstGeom>
          <a:ln w="381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309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390367"/>
            <a:ext cx="6096000" cy="3467633"/>
          </a:xfrm>
          <a:prstGeom prst="rect">
            <a:avLst/>
          </a:prstGeom>
        </p:spPr>
      </p:pic>
      <p:sp>
        <p:nvSpPr>
          <p:cNvPr id="3" name="Textplatzhalter 2"/>
          <p:cNvSpPr>
            <a:spLocks noGrp="1"/>
          </p:cNvSpPr>
          <p:nvPr>
            <p:ph type="body" sz="quarter" idx="15"/>
          </p:nvPr>
        </p:nvSpPr>
        <p:spPr/>
        <p:txBody>
          <a:bodyPr/>
          <a:lstStyle/>
          <a:p>
            <a:r>
              <a:rPr lang="en-US" noProof="0" dirty="0" smtClean="0"/>
              <a:t>Real-Time Model</a:t>
            </a:r>
          </a:p>
          <a:p>
            <a:endParaRPr lang="en-US" noProof="0" dirty="0" smtClean="0"/>
          </a:p>
          <a:p>
            <a:pPr lvl="1"/>
            <a:r>
              <a:rPr lang="en-US" noProof="0" dirty="0" smtClean="0"/>
              <a:t>Show the act. Real-Time Model</a:t>
            </a:r>
          </a:p>
          <a:p>
            <a:pPr lvl="1"/>
            <a:r>
              <a:rPr lang="en-US" noProof="0" dirty="0" smtClean="0"/>
              <a:t>Can use to adjust </a:t>
            </a:r>
            <a:br>
              <a:rPr lang="en-US" noProof="0" dirty="0" smtClean="0"/>
            </a:br>
            <a:r>
              <a:rPr lang="en-US" noProof="0" dirty="0" smtClean="0"/>
              <a:t>	(better via Configurator)</a:t>
            </a:r>
          </a:p>
        </p:txBody>
      </p:sp>
      <p:sp>
        <p:nvSpPr>
          <p:cNvPr id="4" name="Titel 3"/>
          <p:cNvSpPr>
            <a:spLocks noGrp="1"/>
          </p:cNvSpPr>
          <p:nvPr>
            <p:ph type="title"/>
          </p:nvPr>
        </p:nvSpPr>
        <p:spPr/>
        <p:txBody>
          <a:bodyPr/>
          <a:lstStyle/>
          <a:p>
            <a:r>
              <a:rPr lang="en-US" noProof="0" dirty="0" smtClean="0"/>
              <a:t>XPU - Deep Dive</a:t>
            </a:r>
            <a:endParaRPr lang="en-US" noProof="0" dirty="0"/>
          </a:p>
        </p:txBody>
      </p:sp>
    </p:spTree>
    <p:extLst>
      <p:ext uri="{BB962C8B-B14F-4D97-AF65-F5344CB8AC3E}">
        <p14:creationId xmlns:p14="http://schemas.microsoft.com/office/powerpoint/2010/main" val="374844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noProof="0" dirty="0" smtClean="0"/>
              <a:t>Real-Time Model</a:t>
            </a:r>
          </a:p>
          <a:p>
            <a:endParaRPr lang="en-US" noProof="0" dirty="0" smtClean="0"/>
          </a:p>
          <a:p>
            <a:pPr lvl="1"/>
            <a:r>
              <a:rPr lang="en-US" noProof="0" dirty="0" smtClean="0"/>
              <a:t>Create XTS Task 2 via Configurator</a:t>
            </a:r>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grpSp>
        <p:nvGrpSpPr>
          <p:cNvPr id="11" name="Gruppieren 10"/>
          <p:cNvGrpSpPr/>
          <p:nvPr/>
        </p:nvGrpSpPr>
        <p:grpSpPr>
          <a:xfrm>
            <a:off x="4353602" y="3137991"/>
            <a:ext cx="6449325" cy="1638529"/>
            <a:chOff x="4353602" y="3137991"/>
            <a:chExt cx="6449325" cy="1638529"/>
          </a:xfrm>
        </p:grpSpPr>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602" y="3137991"/>
              <a:ext cx="6449325" cy="1638529"/>
            </a:xfrm>
            <a:prstGeom prst="rect">
              <a:avLst/>
            </a:prstGeom>
            <a:ln>
              <a:solidFill>
                <a:srgbClr val="2D76AD"/>
              </a:solidFill>
            </a:ln>
          </p:spPr>
        </p:pic>
        <p:sp>
          <p:nvSpPr>
            <p:cNvPr id="9" name="Ellipse 8"/>
            <p:cNvSpPr/>
            <p:nvPr/>
          </p:nvSpPr>
          <p:spPr>
            <a:xfrm>
              <a:off x="4408224" y="3152273"/>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12" name="Gerade Verbindung mit Pfeil 11"/>
            <p:cNvCxnSpPr/>
            <p:nvPr/>
          </p:nvCxnSpPr>
          <p:spPr>
            <a:xfrm>
              <a:off x="4900912" y="3296269"/>
              <a:ext cx="4713522" cy="448836"/>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a:xfrm>
              <a:off x="9964198" y="3720847"/>
              <a:ext cx="283394" cy="287993"/>
            </a:xfrm>
            <a:prstGeom prst="ellipse">
              <a:avLst/>
            </a:prstGeom>
            <a:noFill/>
            <a:ln w="38100">
              <a:solidFill>
                <a:srgbClr val="183F5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smtClean="0">
                <a:solidFill>
                  <a:schemeClr val="bg1"/>
                </a:solidFill>
                <a:latin typeface="Arial" pitchFamily="34" charset="0"/>
                <a:cs typeface="Arial" pitchFamily="34" charset="0"/>
              </a:endParaRPr>
            </a:p>
          </p:txBody>
        </p:sp>
        <p:cxnSp>
          <p:nvCxnSpPr>
            <p:cNvPr id="16" name="Gerade Verbindung mit Pfeil 15"/>
            <p:cNvCxnSpPr/>
            <p:nvPr/>
          </p:nvCxnSpPr>
          <p:spPr>
            <a:xfrm flipH="1">
              <a:off x="7320136" y="3969341"/>
              <a:ext cx="2586624" cy="354450"/>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5"/>
            <a:stretch>
              <a:fillRect/>
            </a:stretch>
          </p:blipFill>
          <p:spPr>
            <a:xfrm>
              <a:off x="4682093" y="4142839"/>
              <a:ext cx="2504762" cy="361905"/>
            </a:xfrm>
            <a:prstGeom prst="rect">
              <a:avLst/>
            </a:prstGeom>
          </p:spPr>
        </p:pic>
      </p:grpSp>
    </p:spTree>
    <p:extLst>
      <p:ext uri="{BB962C8B-B14F-4D97-AF65-F5344CB8AC3E}">
        <p14:creationId xmlns:p14="http://schemas.microsoft.com/office/powerpoint/2010/main" val="33485338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noProof="0" dirty="0" smtClean="0"/>
              <a:t>Real-Time Model</a:t>
            </a:r>
          </a:p>
          <a:p>
            <a:endParaRPr lang="en-US" noProof="0" dirty="0" smtClean="0"/>
          </a:p>
          <a:p>
            <a:pPr lvl="1"/>
            <a:r>
              <a:rPr lang="en-US" noProof="0" dirty="0" smtClean="0"/>
              <a:t>Setup Real-Time </a:t>
            </a:r>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l="-1" t="-89" r="5495" b="17502"/>
          <a:stretch/>
        </p:blipFill>
        <p:spPr>
          <a:xfrm>
            <a:off x="6102000" y="3229323"/>
            <a:ext cx="6120677" cy="3628677"/>
          </a:xfrm>
          <a:prstGeom prst="rect">
            <a:avLst/>
          </a:prstGeom>
        </p:spPr>
      </p:pic>
      <p:pic>
        <p:nvPicPr>
          <p:cNvPr id="21" name="Grafik 20"/>
          <p:cNvPicPr>
            <a:picLocks noChangeAspect="1"/>
          </p:cNvPicPr>
          <p:nvPr/>
        </p:nvPicPr>
        <p:blipFill rotWithShape="1">
          <a:blip r:embed="rId4">
            <a:extLst>
              <a:ext uri="{28A0092B-C50C-407E-A947-70E740481C1C}">
                <a14:useLocalDpi xmlns:a14="http://schemas.microsoft.com/office/drawing/2010/main" val="0"/>
              </a:ext>
            </a:extLst>
          </a:blip>
          <a:srcRect l="338" t="28796" r="-338" b="20526"/>
          <a:stretch/>
        </p:blipFill>
        <p:spPr>
          <a:xfrm>
            <a:off x="8125884" y="1090800"/>
            <a:ext cx="4044626" cy="2112203"/>
          </a:xfrm>
          <a:prstGeom prst="rect">
            <a:avLst/>
          </a:prstGeom>
        </p:spPr>
      </p:pic>
    </p:spTree>
    <p:extLst>
      <p:ext uri="{BB962C8B-B14F-4D97-AF65-F5344CB8AC3E}">
        <p14:creationId xmlns:p14="http://schemas.microsoft.com/office/powerpoint/2010/main" val="34408293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3">
            <a:extLst>
              <a:ext uri="{28A0092B-C50C-407E-A947-70E740481C1C}">
                <a14:useLocalDpi xmlns:a14="http://schemas.microsoft.com/office/drawing/2010/main" val="0"/>
              </a:ext>
            </a:extLst>
          </a:blip>
          <a:srcRect l="4109" t="12012" r="16988" b="66967"/>
          <a:stretch/>
        </p:blipFill>
        <p:spPr>
          <a:xfrm>
            <a:off x="8125884" y="1090800"/>
            <a:ext cx="4090796" cy="2520280"/>
          </a:xfrm>
          <a:prstGeom prst="rect">
            <a:avLst/>
          </a:prstGeom>
        </p:spPr>
      </p:pic>
      <p:sp>
        <p:nvSpPr>
          <p:cNvPr id="5" name="Textplatzhalter 4"/>
          <p:cNvSpPr>
            <a:spLocks noGrp="1"/>
          </p:cNvSpPr>
          <p:nvPr>
            <p:ph type="body" sz="quarter" idx="15"/>
          </p:nvPr>
        </p:nvSpPr>
        <p:spPr/>
        <p:txBody>
          <a:bodyPr/>
          <a:lstStyle/>
          <a:p>
            <a:r>
              <a:rPr lang="en-US" noProof="0" dirty="0" smtClean="0"/>
              <a:t>Real-Time Model</a:t>
            </a:r>
          </a:p>
          <a:p>
            <a:endParaRPr lang="en-US" noProof="0" dirty="0" smtClean="0"/>
          </a:p>
          <a:p>
            <a:pPr lvl="1"/>
            <a:r>
              <a:rPr lang="en-US" noProof="0" dirty="0" smtClean="0"/>
              <a:t>Setup XTS Task 2</a:t>
            </a:r>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pic>
        <p:nvPicPr>
          <p:cNvPr id="2" name="Grafik 1"/>
          <p:cNvPicPr>
            <a:picLocks noChangeAspect="1"/>
          </p:cNvPicPr>
          <p:nvPr/>
        </p:nvPicPr>
        <p:blipFill rotWithShape="1">
          <a:blip r:embed="rId4">
            <a:extLst>
              <a:ext uri="{28A0092B-C50C-407E-A947-70E740481C1C}">
                <a14:useLocalDpi xmlns:a14="http://schemas.microsoft.com/office/drawing/2010/main" val="0"/>
              </a:ext>
            </a:extLst>
          </a:blip>
          <a:srcRect r="7819" b="23699"/>
          <a:stretch/>
        </p:blipFill>
        <p:spPr>
          <a:xfrm>
            <a:off x="6102000" y="3229200"/>
            <a:ext cx="6120680" cy="3656184"/>
          </a:xfrm>
          <a:prstGeom prst="rect">
            <a:avLst/>
          </a:prstGeom>
        </p:spPr>
      </p:pic>
      <p:sp>
        <p:nvSpPr>
          <p:cNvPr id="15" name="Rounded Rectangle 5"/>
          <p:cNvSpPr/>
          <p:nvPr/>
        </p:nvSpPr>
        <p:spPr>
          <a:xfrm>
            <a:off x="6359587" y="4665204"/>
            <a:ext cx="2243247" cy="251420"/>
          </a:xfrm>
          <a:prstGeom prst="roundRect">
            <a:avLst/>
          </a:prstGeom>
          <a:noFill/>
          <a:ln w="3810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17" name="Rounded Rectangle 6"/>
          <p:cNvSpPr/>
          <p:nvPr/>
        </p:nvSpPr>
        <p:spPr>
          <a:xfrm>
            <a:off x="8787096" y="4676244"/>
            <a:ext cx="1136178" cy="283337"/>
          </a:xfrm>
          <a:prstGeom prst="roundRect">
            <a:avLst/>
          </a:prstGeom>
          <a:noFill/>
          <a:ln w="3810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18" name="Rounded Rectangle 7"/>
          <p:cNvSpPr/>
          <p:nvPr/>
        </p:nvSpPr>
        <p:spPr>
          <a:xfrm>
            <a:off x="8768046" y="3799330"/>
            <a:ext cx="1843024" cy="259374"/>
          </a:xfrm>
          <a:prstGeom prst="roundRect">
            <a:avLst/>
          </a:prstGeom>
          <a:noFill/>
          <a:ln w="38100">
            <a:solidFill>
              <a:srgbClr val="183F5C"/>
            </a:solidFill>
          </a:ln>
        </p:spPr>
        <p:style>
          <a:lnRef idx="1">
            <a:schemeClr val="accent6"/>
          </a:lnRef>
          <a:fillRef idx="2">
            <a:schemeClr val="accent6"/>
          </a:fillRef>
          <a:effectRef idx="1">
            <a:schemeClr val="accent6"/>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5921015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r="23708" b="17310"/>
          <a:stretch/>
        </p:blipFill>
        <p:spPr>
          <a:xfrm>
            <a:off x="6102000" y="3390368"/>
            <a:ext cx="6114680" cy="3495016"/>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065" y="2784491"/>
            <a:ext cx="3417876" cy="1944216"/>
          </a:xfrm>
          <a:prstGeom prst="rect">
            <a:avLst/>
          </a:prstGeom>
        </p:spPr>
      </p:pic>
      <p:sp>
        <p:nvSpPr>
          <p:cNvPr id="5" name="Textplatzhalter 4"/>
          <p:cNvSpPr>
            <a:spLocks noGrp="1"/>
          </p:cNvSpPr>
          <p:nvPr>
            <p:ph type="body" sz="quarter" idx="15"/>
          </p:nvPr>
        </p:nvSpPr>
        <p:spPr/>
        <p:txBody>
          <a:bodyPr/>
          <a:lstStyle/>
          <a:p>
            <a:r>
              <a:rPr lang="en-US" noProof="0" dirty="0" smtClean="0"/>
              <a:t>Real-Time Model</a:t>
            </a:r>
          </a:p>
          <a:p>
            <a:endParaRPr lang="en-US" noProof="0" dirty="0" smtClean="0"/>
          </a:p>
          <a:p>
            <a:pPr lvl="1"/>
            <a:r>
              <a:rPr lang="en-US" noProof="0" dirty="0" smtClean="0"/>
              <a:t>new setup</a:t>
            </a:r>
          </a:p>
          <a:p>
            <a:endParaRPr lang="en-US" noProof="0" dirty="0" smtClean="0"/>
          </a:p>
          <a:p>
            <a:endParaRPr lang="en-US" noProof="0" dirty="0" smtClean="0"/>
          </a:p>
          <a:p>
            <a:endParaRPr lang="en-US" dirty="0"/>
          </a:p>
          <a:p>
            <a:endParaRPr lang="en-US" noProof="0" dirty="0" smtClean="0"/>
          </a:p>
          <a:p>
            <a:endParaRPr lang="en-US" dirty="0"/>
          </a:p>
          <a:p>
            <a:endParaRPr lang="en-US" noProof="0" dirty="0" smtClean="0"/>
          </a:p>
          <a:p>
            <a:endParaRPr lang="en-US" noProof="0" dirty="0" smtClean="0"/>
          </a:p>
          <a:p>
            <a:r>
              <a:rPr lang="en-US" sz="2000" b="1" dirty="0"/>
              <a:t>Info</a:t>
            </a:r>
          </a:p>
          <a:p>
            <a:pPr marL="361950" lvl="1" indent="0">
              <a:buNone/>
            </a:pPr>
            <a:r>
              <a:rPr lang="en-US" sz="2000" dirty="0" smtClean="0"/>
              <a:t>This </a:t>
            </a:r>
            <a:r>
              <a:rPr lang="en-US" sz="2000" dirty="0"/>
              <a:t>setup should not be used in a real machine</a:t>
            </a:r>
            <a:r>
              <a:rPr lang="en-US" sz="2000" dirty="0" smtClean="0"/>
              <a:t>. It is only an example.</a:t>
            </a:r>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cxnSp>
        <p:nvCxnSpPr>
          <p:cNvPr id="11" name="Gerade Verbindung mit Pfeil 10"/>
          <p:cNvCxnSpPr/>
          <p:nvPr/>
        </p:nvCxnSpPr>
        <p:spPr>
          <a:xfrm>
            <a:off x="4880480" y="3705878"/>
            <a:ext cx="1081001" cy="335191"/>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0220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stretch>
            <a:fillRect/>
          </a:stretch>
        </p:blipFill>
        <p:spPr>
          <a:xfrm>
            <a:off x="623392" y="1538240"/>
            <a:ext cx="11108854" cy="5323952"/>
          </a:xfrm>
          <a:prstGeom prst="rect">
            <a:avLst/>
          </a:prstGeom>
        </p:spPr>
      </p:pic>
      <p:sp>
        <p:nvSpPr>
          <p:cNvPr id="2" name="Textplatzhalter 1"/>
          <p:cNvSpPr>
            <a:spLocks noGrp="1"/>
          </p:cNvSpPr>
          <p:nvPr>
            <p:ph type="body" sz="quarter" idx="15"/>
          </p:nvPr>
        </p:nvSpPr>
        <p:spPr/>
        <p:txBody>
          <a:bodyPr/>
          <a:lstStyle/>
          <a:p>
            <a:r>
              <a:rPr lang="en-US" dirty="0"/>
              <a:t>Real-Time </a:t>
            </a:r>
            <a:r>
              <a:rPr lang="en-US" dirty="0" smtClean="0"/>
              <a:t>Model</a:t>
            </a:r>
            <a:endParaRPr lang="en-US" dirty="0"/>
          </a:p>
          <a:p>
            <a:pPr marL="0" indent="0">
              <a:buNone/>
            </a:pPr>
            <a:endParaRPr lang="en-US" dirty="0"/>
          </a:p>
        </p:txBody>
      </p:sp>
      <p:sp>
        <p:nvSpPr>
          <p:cNvPr id="3" name="Titel 2"/>
          <p:cNvSpPr>
            <a:spLocks noGrp="1"/>
          </p:cNvSpPr>
          <p:nvPr>
            <p:ph type="title"/>
          </p:nvPr>
        </p:nvSpPr>
        <p:spPr/>
        <p:txBody>
          <a:bodyPr/>
          <a:lstStyle/>
          <a:p>
            <a:r>
              <a:rPr lang="en-US" dirty="0"/>
              <a:t>XPU - Deep Dive</a:t>
            </a:r>
            <a:endParaRPr lang="de-DE" dirty="0"/>
          </a:p>
        </p:txBody>
      </p:sp>
    </p:spTree>
    <p:extLst>
      <p:ext uri="{BB962C8B-B14F-4D97-AF65-F5344CB8AC3E}">
        <p14:creationId xmlns:p14="http://schemas.microsoft.com/office/powerpoint/2010/main" val="8617596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706" y="3968750"/>
            <a:ext cx="10288294" cy="2889251"/>
          </a:xfrm>
          <a:prstGeom prst="rect">
            <a:avLst/>
          </a:prstGeom>
        </p:spPr>
      </p:pic>
      <p:sp>
        <p:nvSpPr>
          <p:cNvPr id="8" name="Textplatzhalter 7"/>
          <p:cNvSpPr>
            <a:spLocks noGrp="1"/>
          </p:cNvSpPr>
          <p:nvPr>
            <p:ph type="body" sz="quarter" idx="15"/>
          </p:nvPr>
        </p:nvSpPr>
        <p:spPr/>
        <p:txBody>
          <a:bodyPr/>
          <a:lstStyle/>
          <a:p>
            <a:r>
              <a:rPr lang="en-US" noProof="0" dirty="0" smtClean="0"/>
              <a:t>Diagnosis</a:t>
            </a:r>
          </a:p>
          <a:p>
            <a:endParaRPr lang="en-US" noProof="0" dirty="0" smtClean="0"/>
          </a:p>
          <a:p>
            <a:pPr lvl="1"/>
            <a:r>
              <a:rPr lang="en-US" noProof="0" dirty="0" smtClean="0"/>
              <a:t>output Window from Visual Studio </a:t>
            </a:r>
          </a:p>
          <a:p>
            <a:endParaRPr lang="en-US" noProof="0" dirty="0" smtClean="0"/>
          </a:p>
        </p:txBody>
      </p:sp>
      <p:sp>
        <p:nvSpPr>
          <p:cNvPr id="4" name="Titel 3"/>
          <p:cNvSpPr>
            <a:spLocks noGrp="1"/>
          </p:cNvSpPr>
          <p:nvPr>
            <p:ph type="title"/>
          </p:nvPr>
        </p:nvSpPr>
        <p:spPr/>
        <p:txBody>
          <a:bodyPr/>
          <a:lstStyle/>
          <a:p>
            <a:r>
              <a:rPr lang="en-US" noProof="0" dirty="0" smtClean="0"/>
              <a:t>XPU - Deep Dive</a:t>
            </a:r>
            <a:endParaRPr lang="en-US" noProof="0" dirty="0"/>
          </a:p>
        </p:txBody>
      </p:sp>
      <p:pic>
        <p:nvPicPr>
          <p:cNvPr id="1027" name="Picture 3" descr="E:\Bilder\TCIoXts\TcIoXtsDrv_Diagnose_Output_3.bmp"/>
          <p:cNvPicPr>
            <a:picLocks noChangeAspect="1" noChangeArrowheads="1"/>
          </p:cNvPicPr>
          <p:nvPr/>
        </p:nvPicPr>
        <p:blipFill rotWithShape="1">
          <a:blip r:embed="rId4">
            <a:extLst>
              <a:ext uri="{28A0092B-C50C-407E-A947-70E740481C1C}">
                <a14:useLocalDpi xmlns:a14="http://schemas.microsoft.com/office/drawing/2010/main" val="0"/>
              </a:ext>
            </a:extLst>
          </a:blip>
          <a:srcRect l="879" t="8125" r="-85" b="-3948"/>
          <a:stretch/>
        </p:blipFill>
        <p:spPr bwMode="auto">
          <a:xfrm>
            <a:off x="6075387" y="1435569"/>
            <a:ext cx="5664579" cy="1184412"/>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a:xfrm>
            <a:off x="7608168" y="1791430"/>
            <a:ext cx="4032448" cy="222941"/>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5" name="Rechteck 14"/>
          <p:cNvSpPr/>
          <p:nvPr/>
        </p:nvSpPr>
        <p:spPr>
          <a:xfrm>
            <a:off x="7636743" y="2272952"/>
            <a:ext cx="3960440" cy="193667"/>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17" name="Straight Arrow Connector 9"/>
          <p:cNvCxnSpPr/>
          <p:nvPr/>
        </p:nvCxnSpPr>
        <p:spPr>
          <a:xfrm flipH="1">
            <a:off x="6075387" y="2528888"/>
            <a:ext cx="2396877" cy="1692200"/>
          </a:xfrm>
          <a:prstGeom prst="straightConnector1">
            <a:avLst/>
          </a:prstGeom>
          <a:ln w="381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480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noProof="0" dirty="0" smtClean="0"/>
              <a:t>TcIoXtsProcessingUnit </a:t>
            </a:r>
            <a:br>
              <a:rPr lang="en-US" noProof="0" dirty="0" smtClean="0"/>
            </a:br>
            <a:r>
              <a:rPr lang="en-US" noProof="0" dirty="0" smtClean="0"/>
              <a:t>as </a:t>
            </a:r>
            <a:r>
              <a:rPr lang="en-US" noProof="0" dirty="0" err="1" smtClean="0"/>
              <a:t>TcCOM</a:t>
            </a:r>
            <a:r>
              <a:rPr lang="en-US" noProof="0" dirty="0" smtClean="0"/>
              <a:t> Module</a:t>
            </a:r>
            <a:br>
              <a:rPr lang="en-US" noProof="0" dirty="0" smtClean="0"/>
            </a:br>
            <a:r>
              <a:rPr lang="en-US" noProof="0" dirty="0" smtClean="0"/>
              <a:t>(</a:t>
            </a:r>
            <a:r>
              <a:rPr lang="en-US" sz="2000" u="sng" noProof="0" dirty="0" smtClean="0"/>
              <a:t>T</a:t>
            </a:r>
            <a:r>
              <a:rPr lang="en-US" sz="2000" noProof="0" dirty="0" smtClean="0"/>
              <a:t>win</a:t>
            </a:r>
            <a:r>
              <a:rPr lang="en-US" sz="2000" u="sng" noProof="0" dirty="0" smtClean="0"/>
              <a:t>C</a:t>
            </a:r>
            <a:r>
              <a:rPr lang="en-US" sz="2000" noProof="0" dirty="0" smtClean="0"/>
              <a:t>AT </a:t>
            </a:r>
            <a:r>
              <a:rPr lang="en-US" sz="2000" u="sng" noProof="0" dirty="0" smtClean="0"/>
              <a:t>C</a:t>
            </a:r>
            <a:r>
              <a:rPr lang="en-US" sz="2000" noProof="0" dirty="0" smtClean="0"/>
              <a:t>omponent </a:t>
            </a:r>
            <a:r>
              <a:rPr lang="en-US" sz="2000" u="sng" noProof="0" dirty="0" smtClean="0"/>
              <a:t>O</a:t>
            </a:r>
            <a:r>
              <a:rPr lang="en-US" sz="2000" noProof="0" dirty="0" smtClean="0"/>
              <a:t>bject </a:t>
            </a:r>
            <a:r>
              <a:rPr lang="en-US" sz="2000" u="sng" noProof="0" dirty="0" smtClean="0"/>
              <a:t>M</a:t>
            </a:r>
            <a:r>
              <a:rPr lang="en-US" sz="2000" noProof="0" dirty="0" smtClean="0"/>
              <a:t>odels  	</a:t>
            </a:r>
          </a:p>
          <a:p>
            <a:endParaRPr lang="en-US" sz="2000" noProof="0" dirty="0" smtClean="0"/>
          </a:p>
          <a:p>
            <a:r>
              <a:rPr lang="en-US" noProof="0" dirty="0" smtClean="0"/>
              <a:t>TF5850 | TC3 XTS Extension </a:t>
            </a:r>
          </a:p>
          <a:p>
            <a:pPr lvl="1"/>
            <a:r>
              <a:rPr lang="en-US" sz="2000" noProof="0" dirty="0" smtClean="0"/>
              <a:t>Included </a:t>
            </a:r>
            <a:br>
              <a:rPr lang="en-US" sz="2000" noProof="0" dirty="0" smtClean="0"/>
            </a:br>
            <a:r>
              <a:rPr lang="en-US" sz="2000" noProof="0" dirty="0" smtClean="0"/>
              <a:t>	TcIoXtsProcessingUnit</a:t>
            </a:r>
          </a:p>
          <a:p>
            <a:pPr marL="715962" lvl="2" indent="0">
              <a:buNone/>
            </a:pPr>
            <a:r>
              <a:rPr lang="en-US" sz="2000" noProof="0" dirty="0" smtClean="0"/>
              <a:t>	TcIoXtsDrv (obsolete)</a:t>
            </a:r>
          </a:p>
          <a:p>
            <a:pPr marL="715962" lvl="2" indent="0">
              <a:buNone/>
            </a:pPr>
            <a:r>
              <a:rPr lang="en-US" sz="2000" noProof="0" dirty="0" smtClean="0"/>
              <a:t>	SoftDrive</a:t>
            </a:r>
          </a:p>
          <a:p>
            <a:pPr marL="0" indent="-1588">
              <a:buNone/>
            </a:pPr>
            <a:endParaRPr lang="en-US" sz="2000" noProof="0" dirty="0" smtClean="0"/>
          </a:p>
          <a:p>
            <a:pPr marL="341312" lvl="1" indent="-342900">
              <a:buFont typeface="Wingdings" pitchFamily="2" charset="2"/>
              <a:buChar char="§"/>
            </a:pPr>
            <a:r>
              <a:rPr lang="en-US" noProof="0" dirty="0" smtClean="0"/>
              <a:t>TF5400 | TC3 Advanced Motion Pack</a:t>
            </a:r>
            <a:endParaRPr lang="en-US" sz="2000" noProof="0" dirty="0" smtClean="0"/>
          </a:p>
          <a:p>
            <a:pPr marL="696912" lvl="2" indent="-342900"/>
            <a:r>
              <a:rPr lang="en-US" sz="2000" noProof="0" dirty="0" smtClean="0"/>
              <a:t>Included </a:t>
            </a:r>
          </a:p>
          <a:p>
            <a:pPr marL="712787" lvl="3" indent="0">
              <a:buNone/>
            </a:pPr>
            <a:r>
              <a:rPr lang="en-US" sz="2000" noProof="0" dirty="0" smtClean="0"/>
              <a:t>	TC3 Collision Avoidance </a:t>
            </a:r>
          </a:p>
          <a:p>
            <a:pPr marL="1069975" lvl="4" indent="0">
              <a:buNone/>
            </a:pPr>
            <a:endParaRPr lang="en-US" sz="2000" noProof="0" dirty="0" smtClean="0"/>
          </a:p>
          <a:p>
            <a:pPr marL="341312" indent="-342900"/>
            <a:endParaRPr lang="en-US" sz="2000" noProof="0" dirty="0" smtClean="0"/>
          </a:p>
          <a:p>
            <a:pPr marL="0" indent="0">
              <a:buNone/>
            </a:pPr>
            <a:endParaRPr lang="en-US" noProof="0" dirty="0" smtClean="0"/>
          </a:p>
        </p:txBody>
      </p:sp>
      <p:sp>
        <p:nvSpPr>
          <p:cNvPr id="4" name="Titel 3"/>
          <p:cNvSpPr>
            <a:spLocks noGrp="1"/>
          </p:cNvSpPr>
          <p:nvPr>
            <p:ph type="title"/>
          </p:nvPr>
        </p:nvSpPr>
        <p:spPr/>
        <p:txBody>
          <a:bodyPr/>
          <a:lstStyle/>
          <a:p>
            <a:r>
              <a:rPr lang="en-US" noProof="0" dirty="0" smtClean="0"/>
              <a:t>XPU Introduction</a:t>
            </a:r>
            <a:endParaRPr lang="en-US" noProof="0" dirty="0"/>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567" y="1090800"/>
            <a:ext cx="6106433" cy="4653102"/>
          </a:xfrm>
          <a:prstGeom prst="rect">
            <a:avLst/>
          </a:prstGeom>
        </p:spPr>
      </p:pic>
    </p:spTree>
    <p:extLst>
      <p:ext uri="{BB962C8B-B14F-4D97-AF65-F5344CB8AC3E}">
        <p14:creationId xmlns:p14="http://schemas.microsoft.com/office/powerpoint/2010/main" val="7714959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15"/>
          </p:nvPr>
        </p:nvSpPr>
        <p:spPr/>
        <p:txBody>
          <a:bodyPr/>
          <a:lstStyle/>
          <a:p>
            <a:r>
              <a:rPr lang="en-US" noProof="0" dirty="0" smtClean="0"/>
              <a:t>Diagnosis</a:t>
            </a:r>
          </a:p>
          <a:p>
            <a:endParaRPr lang="en-US" noProof="0" dirty="0" smtClean="0"/>
          </a:p>
          <a:p>
            <a:pPr lvl="1"/>
            <a:r>
              <a:rPr lang="en-US" noProof="0" dirty="0" smtClean="0"/>
              <a:t>Module Diagnostic History</a:t>
            </a:r>
          </a:p>
          <a:p>
            <a:endParaRPr lang="en-US" noProof="0" dirty="0" smtClean="0"/>
          </a:p>
        </p:txBody>
      </p:sp>
      <p:sp>
        <p:nvSpPr>
          <p:cNvPr id="4" name="Titel 3"/>
          <p:cNvSpPr>
            <a:spLocks noGrp="1"/>
          </p:cNvSpPr>
          <p:nvPr>
            <p:ph type="title"/>
          </p:nvPr>
        </p:nvSpPr>
        <p:spPr/>
        <p:txBody>
          <a:bodyPr/>
          <a:lstStyle/>
          <a:p>
            <a:r>
              <a:rPr lang="en-US" noProof="0" dirty="0" smtClean="0"/>
              <a:t>XPU - Deep Dive</a:t>
            </a:r>
            <a:endParaRPr lang="en-US" noProof="0" dirty="0"/>
          </a:p>
        </p:txBody>
      </p:sp>
      <p:pic>
        <p:nvPicPr>
          <p:cNvPr id="4098" name="Picture 2" descr="E:\Bilder\TCIoXts\XtsModulDiagnose_1.bmp"/>
          <p:cNvPicPr>
            <a:picLocks noChangeAspect="1" noChangeArrowheads="1"/>
          </p:cNvPicPr>
          <p:nvPr/>
        </p:nvPicPr>
        <p:blipFill rotWithShape="1">
          <a:blip r:embed="rId3">
            <a:extLst>
              <a:ext uri="{28A0092B-C50C-407E-A947-70E740481C1C}">
                <a14:useLocalDpi xmlns:a14="http://schemas.microsoft.com/office/drawing/2010/main" val="0"/>
              </a:ext>
            </a:extLst>
          </a:blip>
          <a:srcRect r="6573"/>
          <a:stretch/>
        </p:blipFill>
        <p:spPr bwMode="auto">
          <a:xfrm>
            <a:off x="9110389" y="1096490"/>
            <a:ext cx="3070101" cy="374332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Bilder\TCIoXts\XtsModulDiagnose_2.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633" y="3891227"/>
            <a:ext cx="7635289" cy="29448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9264352" y="3233355"/>
            <a:ext cx="566116" cy="987733"/>
          </a:xfrm>
          <a:prstGeom prst="straightConnector1">
            <a:avLst/>
          </a:prstGeom>
          <a:ln w="381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33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rotWithShape="1">
          <a:blip r:embed="rId3"/>
          <a:srcRect t="51025" b="799"/>
          <a:stretch/>
        </p:blipFill>
        <p:spPr>
          <a:xfrm>
            <a:off x="8758800" y="1090800"/>
            <a:ext cx="3428572" cy="2626232"/>
          </a:xfrm>
          <a:prstGeom prst="rect">
            <a:avLst/>
          </a:prstGeom>
        </p:spPr>
      </p:pic>
      <p:sp>
        <p:nvSpPr>
          <p:cNvPr id="8" name="Textplatzhalter 7"/>
          <p:cNvSpPr>
            <a:spLocks noGrp="1"/>
          </p:cNvSpPr>
          <p:nvPr>
            <p:ph type="body" sz="quarter" idx="15"/>
          </p:nvPr>
        </p:nvSpPr>
        <p:spPr/>
        <p:txBody>
          <a:bodyPr/>
          <a:lstStyle/>
          <a:p>
            <a:r>
              <a:rPr lang="en-US" noProof="0" dirty="0" smtClean="0"/>
              <a:t>Diagnosis</a:t>
            </a:r>
          </a:p>
          <a:p>
            <a:endParaRPr lang="en-US" noProof="0" dirty="0" smtClean="0"/>
          </a:p>
          <a:p>
            <a:pPr lvl="1"/>
            <a:r>
              <a:rPr lang="en-US" noProof="0" dirty="0" smtClean="0"/>
              <a:t>Parameter (Online)</a:t>
            </a:r>
          </a:p>
          <a:p>
            <a:endParaRPr lang="en-US" noProof="0" dirty="0" smtClean="0"/>
          </a:p>
        </p:txBody>
      </p:sp>
      <p:sp>
        <p:nvSpPr>
          <p:cNvPr id="4" name="Titel 3"/>
          <p:cNvSpPr>
            <a:spLocks noGrp="1"/>
          </p:cNvSpPr>
          <p:nvPr>
            <p:ph type="title"/>
          </p:nvPr>
        </p:nvSpPr>
        <p:spPr/>
        <p:txBody>
          <a:bodyPr/>
          <a:lstStyle/>
          <a:p>
            <a:r>
              <a:rPr lang="en-US" noProof="0" dirty="0" smtClean="0"/>
              <a:t>XPU - Deep Dive</a:t>
            </a:r>
            <a:endParaRPr lang="en-US" noProof="0" dirty="0"/>
          </a:p>
        </p:txBody>
      </p:sp>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000" y="2577879"/>
            <a:ext cx="6088273" cy="4288455"/>
          </a:xfrm>
          <a:prstGeom prst="rect">
            <a:avLst/>
          </a:prstGeom>
        </p:spPr>
      </p:pic>
      <p:cxnSp>
        <p:nvCxnSpPr>
          <p:cNvPr id="12" name="Straight Arrow Connector 9"/>
          <p:cNvCxnSpPr/>
          <p:nvPr/>
        </p:nvCxnSpPr>
        <p:spPr>
          <a:xfrm flipH="1">
            <a:off x="8008320" y="1612619"/>
            <a:ext cx="1184024" cy="1168309"/>
          </a:xfrm>
          <a:prstGeom prst="straightConnector1">
            <a:avLst/>
          </a:prstGeom>
          <a:ln w="381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a:xfrm>
            <a:off x="6558784" y="3390836"/>
            <a:ext cx="3785687" cy="830252"/>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549210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E:\Bilder\TCIoXts\EL9576_BrakeChopperTerminal_Info.bmp"/>
          <p:cNvPicPr>
            <a:picLocks noChangeAspect="1" noChangeArrowheads="1"/>
          </p:cNvPicPr>
          <p:nvPr/>
        </p:nvPicPr>
        <p:blipFill rotWithShape="1">
          <a:blip r:embed="rId3">
            <a:extLst>
              <a:ext uri="{28A0092B-C50C-407E-A947-70E740481C1C}">
                <a14:useLocalDpi xmlns:a14="http://schemas.microsoft.com/office/drawing/2010/main" val="0"/>
              </a:ext>
            </a:extLst>
          </a:blip>
          <a:srcRect r="7550"/>
          <a:stretch/>
        </p:blipFill>
        <p:spPr bwMode="auto">
          <a:xfrm>
            <a:off x="8976320" y="1090800"/>
            <a:ext cx="3168352" cy="4810698"/>
          </a:xfrm>
          <a:prstGeom prst="rect">
            <a:avLst/>
          </a:prstGeom>
          <a:noFill/>
          <a:extLst>
            <a:ext uri="{909E8E84-426E-40DD-AFC4-6F175D3DCCD1}">
              <a14:hiddenFill xmlns:a14="http://schemas.microsoft.com/office/drawing/2010/main">
                <a:solidFill>
                  <a:srgbClr val="FFFFFF"/>
                </a:solidFill>
              </a14:hiddenFill>
            </a:ext>
          </a:extLst>
        </p:spPr>
      </p:pic>
      <p:sp>
        <p:nvSpPr>
          <p:cNvPr id="8" name="Textplatzhalter 7"/>
          <p:cNvSpPr>
            <a:spLocks noGrp="1"/>
          </p:cNvSpPr>
          <p:nvPr>
            <p:ph type="body" sz="quarter" idx="15"/>
          </p:nvPr>
        </p:nvSpPr>
        <p:spPr/>
        <p:txBody>
          <a:bodyPr/>
          <a:lstStyle/>
          <a:p>
            <a:r>
              <a:rPr lang="en-US" noProof="0" dirty="0" smtClean="0"/>
              <a:t>Diagnosis</a:t>
            </a:r>
          </a:p>
          <a:p>
            <a:endParaRPr lang="en-US" noProof="0" dirty="0" smtClean="0"/>
          </a:p>
          <a:p>
            <a:pPr lvl="1"/>
            <a:r>
              <a:rPr lang="en-US" noProof="0" dirty="0" smtClean="0"/>
              <a:t>Info's from EL9576 </a:t>
            </a:r>
            <a:br>
              <a:rPr lang="en-US" noProof="0" dirty="0" smtClean="0"/>
            </a:br>
            <a:r>
              <a:rPr lang="en-US" noProof="0" dirty="0" smtClean="0"/>
              <a:t>(Break Chopper Terminal)</a:t>
            </a:r>
          </a:p>
          <a:p>
            <a:endParaRPr lang="en-US" noProof="0" dirty="0" smtClean="0"/>
          </a:p>
        </p:txBody>
      </p:sp>
      <p:sp>
        <p:nvSpPr>
          <p:cNvPr id="4" name="Titel 3"/>
          <p:cNvSpPr>
            <a:spLocks noGrp="1"/>
          </p:cNvSpPr>
          <p:nvPr>
            <p:ph type="title"/>
          </p:nvPr>
        </p:nvSpPr>
        <p:spPr/>
        <p:txBody>
          <a:bodyPr/>
          <a:lstStyle/>
          <a:p>
            <a:r>
              <a:rPr lang="en-US" noProof="0" dirty="0" smtClean="0"/>
              <a:t>XPU - Deep Dive</a:t>
            </a:r>
            <a:endParaRPr lang="en-US" noProof="0" dirty="0"/>
          </a:p>
        </p:txBody>
      </p:sp>
      <p:sp>
        <p:nvSpPr>
          <p:cNvPr id="15" name="Rechteck 14"/>
          <p:cNvSpPr/>
          <p:nvPr/>
        </p:nvSpPr>
        <p:spPr>
          <a:xfrm>
            <a:off x="9416752" y="3418212"/>
            <a:ext cx="1944216" cy="174260"/>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pic>
        <p:nvPicPr>
          <p:cNvPr id="2054" name="Picture 6" descr="E:\Bilder\TCIoXts\EL9576_BrakeChopperTerminal_Info_2.bmp"/>
          <p:cNvPicPr>
            <a:picLocks noChangeAspect="1" noChangeArrowheads="1"/>
          </p:cNvPicPr>
          <p:nvPr/>
        </p:nvPicPr>
        <p:blipFill rotWithShape="1">
          <a:blip r:embed="rId4">
            <a:extLst>
              <a:ext uri="{28A0092B-C50C-407E-A947-70E740481C1C}">
                <a14:useLocalDpi xmlns:a14="http://schemas.microsoft.com/office/drawing/2010/main" val="0"/>
              </a:ext>
            </a:extLst>
          </a:blip>
          <a:srcRect r="11595"/>
          <a:stretch/>
        </p:blipFill>
        <p:spPr bwMode="auto">
          <a:xfrm>
            <a:off x="6096000" y="3968750"/>
            <a:ext cx="6120680" cy="28715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8688288" y="3618074"/>
            <a:ext cx="693762" cy="531006"/>
          </a:xfrm>
          <a:prstGeom prst="straightConnector1">
            <a:avLst/>
          </a:prstGeom>
          <a:ln w="381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89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41200"/>
            <a:ext cx="12186000" cy="3018551"/>
          </a:xfrm>
          <a:prstGeom prst="rect">
            <a:avLst/>
          </a:prstGeom>
        </p:spPr>
      </p:pic>
      <p:sp>
        <p:nvSpPr>
          <p:cNvPr id="8" name="Textplatzhalter 7"/>
          <p:cNvSpPr>
            <a:spLocks noGrp="1"/>
          </p:cNvSpPr>
          <p:nvPr>
            <p:ph type="body" sz="quarter" idx="15"/>
          </p:nvPr>
        </p:nvSpPr>
        <p:spPr/>
        <p:txBody>
          <a:bodyPr/>
          <a:lstStyle/>
          <a:p>
            <a:r>
              <a:rPr lang="en-US" noProof="0" dirty="0" smtClean="0"/>
              <a:t>Error </a:t>
            </a:r>
            <a:r>
              <a:rPr lang="en-US" noProof="0" dirty="0" err="1" smtClean="0"/>
              <a:t>Moverdetection</a:t>
            </a:r>
            <a:endParaRPr lang="en-US" noProof="0" dirty="0" smtClean="0"/>
          </a:p>
          <a:p>
            <a:pPr lvl="1"/>
            <a:endParaRPr lang="en-US" noProof="0" dirty="0" smtClean="0"/>
          </a:p>
          <a:p>
            <a:pPr lvl="1"/>
            <a:r>
              <a:rPr lang="en-US" noProof="0" dirty="0" smtClean="0"/>
              <a:t>Too few movers detected</a:t>
            </a:r>
          </a:p>
        </p:txBody>
      </p:sp>
      <p:sp>
        <p:nvSpPr>
          <p:cNvPr id="4" name="Titel 3"/>
          <p:cNvSpPr>
            <a:spLocks noGrp="1"/>
          </p:cNvSpPr>
          <p:nvPr>
            <p:ph type="title"/>
          </p:nvPr>
        </p:nvSpPr>
        <p:spPr/>
        <p:txBody>
          <a:bodyPr/>
          <a:lstStyle/>
          <a:p>
            <a:r>
              <a:rPr lang="en-US" noProof="0" smtClean="0"/>
              <a:t>XPU - Deep Dive</a:t>
            </a:r>
            <a:endParaRPr lang="en-US" noProof="0" dirty="0"/>
          </a:p>
        </p:txBody>
      </p:sp>
      <p:sp>
        <p:nvSpPr>
          <p:cNvPr id="14" name="Rechteck 13"/>
          <p:cNvSpPr/>
          <p:nvPr/>
        </p:nvSpPr>
        <p:spPr>
          <a:xfrm>
            <a:off x="4871864" y="5472113"/>
            <a:ext cx="4320480" cy="756691"/>
          </a:xfrm>
          <a:prstGeom prst="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3539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15"/>
          </p:nvPr>
        </p:nvSpPr>
        <p:spPr/>
        <p:txBody>
          <a:bodyPr/>
          <a:lstStyle/>
          <a:p>
            <a:r>
              <a:rPr lang="en-US" noProof="0" dirty="0" smtClean="0"/>
              <a:t>Error </a:t>
            </a:r>
            <a:r>
              <a:rPr lang="en-US" noProof="0" dirty="0" err="1" smtClean="0"/>
              <a:t>Moverdetection</a:t>
            </a:r>
            <a:endParaRPr lang="en-US" noProof="0" dirty="0" smtClean="0"/>
          </a:p>
          <a:p>
            <a:pPr lvl="1"/>
            <a:endParaRPr lang="en-US" noProof="0" dirty="0" smtClean="0"/>
          </a:p>
          <a:p>
            <a:pPr lvl="1"/>
            <a:r>
              <a:rPr lang="en-US" noProof="0" dirty="0" smtClean="0"/>
              <a:t>Too many movers detected</a:t>
            </a:r>
          </a:p>
        </p:txBody>
      </p:sp>
      <p:sp>
        <p:nvSpPr>
          <p:cNvPr id="4" name="Titel 3"/>
          <p:cNvSpPr>
            <a:spLocks noGrp="1"/>
          </p:cNvSpPr>
          <p:nvPr>
            <p:ph type="title"/>
          </p:nvPr>
        </p:nvSpPr>
        <p:spPr/>
        <p:txBody>
          <a:bodyPr/>
          <a:lstStyle/>
          <a:p>
            <a:r>
              <a:rPr lang="en-US" noProof="0" smtClean="0"/>
              <a:t>XPU - Deep Dive</a:t>
            </a:r>
            <a:endParaRPr lang="en-US" noProof="0"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39449"/>
            <a:ext cx="12186000" cy="3018551"/>
          </a:xfrm>
          <a:prstGeom prst="rect">
            <a:avLst/>
          </a:prstGeom>
        </p:spPr>
      </p:pic>
      <p:sp>
        <p:nvSpPr>
          <p:cNvPr id="10" name="Rechteck 9"/>
          <p:cNvSpPr/>
          <p:nvPr/>
        </p:nvSpPr>
        <p:spPr>
          <a:xfrm>
            <a:off x="4871864" y="5408613"/>
            <a:ext cx="4320480" cy="756691"/>
          </a:xfrm>
          <a:prstGeom prst="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77393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070" y="1090800"/>
            <a:ext cx="6127609" cy="4786472"/>
          </a:xfrm>
          <a:prstGeom prst="rect">
            <a:avLst/>
          </a:prstGeom>
        </p:spPr>
      </p:pic>
      <p:sp>
        <p:nvSpPr>
          <p:cNvPr id="12" name="Textplatzhalter 7"/>
          <p:cNvSpPr>
            <a:spLocks noGrp="1"/>
          </p:cNvSpPr>
          <p:nvPr>
            <p:ph type="body" sz="quarter" idx="15"/>
          </p:nvPr>
        </p:nvSpPr>
        <p:spPr/>
        <p:txBody>
          <a:bodyPr/>
          <a:lstStyle/>
          <a:p>
            <a:r>
              <a:rPr lang="en-US" sz="2400" dirty="0"/>
              <a:t>Error </a:t>
            </a:r>
            <a:r>
              <a:rPr lang="en-US" sz="2400" dirty="0" err="1" smtClean="0"/>
              <a:t>Moverdetection</a:t>
            </a:r>
            <a:endParaRPr lang="en-US" sz="2400" dirty="0" smtClean="0"/>
          </a:p>
          <a:p>
            <a:pPr lvl="1"/>
            <a:endParaRPr lang="en-US" dirty="0"/>
          </a:p>
          <a:p>
            <a:pPr lvl="1"/>
            <a:r>
              <a:rPr lang="en-US" dirty="0"/>
              <a:t>Too few movers </a:t>
            </a:r>
            <a:r>
              <a:rPr lang="en-US" dirty="0" smtClean="0"/>
              <a:t>detected</a:t>
            </a:r>
          </a:p>
          <a:p>
            <a:pPr lvl="1"/>
            <a:r>
              <a:rPr lang="en-US" dirty="0"/>
              <a:t>Too many movers detected</a:t>
            </a:r>
          </a:p>
          <a:p>
            <a:pPr lvl="1"/>
            <a:endParaRPr lang="en-US" dirty="0"/>
          </a:p>
          <a:p>
            <a:endParaRPr lang="en-US" sz="2400" dirty="0"/>
          </a:p>
          <a:p>
            <a:endParaRPr lang="en-US" sz="2000" noProof="0" dirty="0" smtClean="0"/>
          </a:p>
        </p:txBody>
      </p:sp>
      <p:sp>
        <p:nvSpPr>
          <p:cNvPr id="4" name="Titel 3"/>
          <p:cNvSpPr>
            <a:spLocks noGrp="1"/>
          </p:cNvSpPr>
          <p:nvPr>
            <p:ph type="title"/>
          </p:nvPr>
        </p:nvSpPr>
        <p:spPr/>
        <p:txBody>
          <a:bodyPr/>
          <a:lstStyle/>
          <a:p>
            <a:r>
              <a:rPr lang="en-US" noProof="0" dirty="0" smtClean="0"/>
              <a:t>XPU - Deep Dive</a:t>
            </a:r>
            <a:endParaRPr lang="en-US" noProof="0" dirty="0"/>
          </a:p>
        </p:txBody>
      </p:sp>
      <p:sp>
        <p:nvSpPr>
          <p:cNvPr id="2" name="Rechteck 1"/>
          <p:cNvSpPr/>
          <p:nvPr/>
        </p:nvSpPr>
        <p:spPr>
          <a:xfrm>
            <a:off x="7445096" y="1556792"/>
            <a:ext cx="1171184" cy="10801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cxnSp>
        <p:nvCxnSpPr>
          <p:cNvPr id="5" name="Gerade Verbindung mit Pfeil 4"/>
          <p:cNvCxnSpPr/>
          <p:nvPr/>
        </p:nvCxnSpPr>
        <p:spPr>
          <a:xfrm flipV="1">
            <a:off x="5303912" y="2636912"/>
            <a:ext cx="1728192" cy="360040"/>
          </a:xfrm>
          <a:prstGeom prst="straightConnector1">
            <a:avLst/>
          </a:prstGeom>
          <a:ln w="508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8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rotWithShape="1">
          <a:blip r:embed="rId3"/>
          <a:srcRect t="51025" b="799"/>
          <a:stretch/>
        </p:blipFill>
        <p:spPr>
          <a:xfrm>
            <a:off x="8758800" y="1090800"/>
            <a:ext cx="3428572" cy="2626232"/>
          </a:xfrm>
          <a:prstGeom prst="rect">
            <a:avLst/>
          </a:prstGeom>
        </p:spPr>
      </p:pic>
      <p:sp>
        <p:nvSpPr>
          <p:cNvPr id="3" name="Textplatzhalter 2"/>
          <p:cNvSpPr>
            <a:spLocks noGrp="1"/>
          </p:cNvSpPr>
          <p:nvPr>
            <p:ph type="body" sz="quarter" idx="15"/>
          </p:nvPr>
        </p:nvSpPr>
        <p:spPr/>
        <p:txBody>
          <a:bodyPr/>
          <a:lstStyle/>
          <a:p>
            <a:r>
              <a:rPr lang="en-US" sz="2400" noProof="0" dirty="0" smtClean="0"/>
              <a:t>Collecting data…</a:t>
            </a:r>
          </a:p>
          <a:p>
            <a:endParaRPr lang="en-US" sz="2400" noProof="0" dirty="0" smtClean="0"/>
          </a:p>
          <a:p>
            <a:pPr lvl="1"/>
            <a:r>
              <a:rPr lang="en-US" sz="2400" noProof="0" dirty="0" smtClean="0"/>
              <a:t>XTS-DUMP</a:t>
            </a:r>
          </a:p>
          <a:p>
            <a:pPr lvl="1"/>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99816"/>
            <a:ext cx="6096000" cy="4258184"/>
          </a:xfrm>
          <a:prstGeom prst="rect">
            <a:avLst/>
          </a:prstGeom>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296" y="4935998"/>
            <a:ext cx="1063847" cy="521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Gerade Verbindung mit Pfeil 10"/>
          <p:cNvCxnSpPr/>
          <p:nvPr/>
        </p:nvCxnSpPr>
        <p:spPr>
          <a:xfrm flipH="1">
            <a:off x="7464152" y="1696394"/>
            <a:ext cx="1828068" cy="1012526"/>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 name="Grafik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5489617"/>
            <a:ext cx="6096000" cy="1370733"/>
          </a:xfrm>
          <a:prstGeom prst="rect">
            <a:avLst/>
          </a:prstGeom>
        </p:spPr>
      </p:pic>
      <p:cxnSp>
        <p:nvCxnSpPr>
          <p:cNvPr id="10" name="Gerade Verbindung mit Pfeil 9"/>
          <p:cNvCxnSpPr/>
          <p:nvPr/>
        </p:nvCxnSpPr>
        <p:spPr>
          <a:xfrm>
            <a:off x="9552384" y="5090707"/>
            <a:ext cx="0" cy="648072"/>
          </a:xfrm>
          <a:prstGeom prst="straightConnector1">
            <a:avLst/>
          </a:prstGeom>
          <a:ln w="381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292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710" y="2618240"/>
            <a:ext cx="1884037" cy="1564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platzhalter 2"/>
          <p:cNvSpPr>
            <a:spLocks noGrp="1"/>
          </p:cNvSpPr>
          <p:nvPr>
            <p:ph type="body" sz="quarter" idx="15"/>
          </p:nvPr>
        </p:nvSpPr>
        <p:spPr/>
        <p:txBody>
          <a:bodyPr/>
          <a:lstStyle/>
          <a:p>
            <a:r>
              <a:rPr lang="en-US" sz="2400" noProof="0" dirty="0" smtClean="0"/>
              <a:t>Collecting data…</a:t>
            </a:r>
          </a:p>
          <a:p>
            <a:endParaRPr lang="en-US" sz="2400" noProof="0" dirty="0" smtClean="0"/>
          </a:p>
          <a:p>
            <a:pPr lvl="1"/>
            <a:r>
              <a:rPr lang="en-US" sz="2400" noProof="0" dirty="0" smtClean="0"/>
              <a:t>XTS-</a:t>
            </a:r>
            <a:r>
              <a:rPr lang="en-US" sz="2400" noProof="0" dirty="0" err="1" smtClean="0"/>
              <a:t>SupportAssistant</a:t>
            </a:r>
            <a:endParaRPr lang="en-US" sz="2400" noProof="0" dirty="0" smtClean="0"/>
          </a:p>
          <a:p>
            <a:pPr lvl="1"/>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grpSp>
        <p:nvGrpSpPr>
          <p:cNvPr id="5" name="Gruppieren 4"/>
          <p:cNvGrpSpPr/>
          <p:nvPr/>
        </p:nvGrpSpPr>
        <p:grpSpPr>
          <a:xfrm>
            <a:off x="7297660" y="1110286"/>
            <a:ext cx="4871864" cy="4208568"/>
            <a:chOff x="2183904" y="2636912"/>
            <a:chExt cx="4871864" cy="4208568"/>
          </a:xfrm>
        </p:grpSpPr>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904" y="2636912"/>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3717032"/>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4559480"/>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4" name="Gerade Verbindung mit Pfeil 13"/>
          <p:cNvCxnSpPr/>
          <p:nvPr/>
        </p:nvCxnSpPr>
        <p:spPr>
          <a:xfrm flipH="1">
            <a:off x="6925763" y="3706367"/>
            <a:ext cx="370153" cy="262383"/>
          </a:xfrm>
          <a:prstGeom prst="straightConnector1">
            <a:avLst/>
          </a:prstGeom>
          <a:ln w="508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p:nvPr/>
        </p:nvCxnSpPr>
        <p:spPr>
          <a:xfrm flipV="1">
            <a:off x="5951984" y="2253286"/>
            <a:ext cx="1102539" cy="512565"/>
          </a:xfrm>
          <a:prstGeom prst="straightConnector1">
            <a:avLst/>
          </a:prstGeom>
          <a:ln w="508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8357" y="4504174"/>
            <a:ext cx="4177652" cy="2353793"/>
          </a:xfrm>
          <a:prstGeom prst="rect">
            <a:avLst/>
          </a:prstGeom>
        </p:spPr>
      </p:pic>
      <p:cxnSp>
        <p:nvCxnSpPr>
          <p:cNvPr id="15" name="Gerade Verbindung mit Pfeil 14"/>
          <p:cNvCxnSpPr/>
          <p:nvPr/>
        </p:nvCxnSpPr>
        <p:spPr>
          <a:xfrm>
            <a:off x="7127052" y="4844635"/>
            <a:ext cx="663248" cy="474219"/>
          </a:xfrm>
          <a:prstGeom prst="straightConnector1">
            <a:avLst/>
          </a:prstGeom>
          <a:ln w="508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9538" y="4137717"/>
            <a:ext cx="5524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8782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710" y="2618240"/>
            <a:ext cx="1884037" cy="1564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platzhalter 2"/>
          <p:cNvSpPr>
            <a:spLocks noGrp="1"/>
          </p:cNvSpPr>
          <p:nvPr>
            <p:ph type="body" sz="quarter" idx="15"/>
          </p:nvPr>
        </p:nvSpPr>
        <p:spPr/>
        <p:txBody>
          <a:bodyPr/>
          <a:lstStyle/>
          <a:p>
            <a:r>
              <a:rPr lang="en-US" sz="2400" noProof="0" dirty="0" smtClean="0"/>
              <a:t>Collecting data…</a:t>
            </a:r>
          </a:p>
          <a:p>
            <a:endParaRPr lang="en-US" sz="2400" noProof="0" dirty="0" smtClean="0"/>
          </a:p>
          <a:p>
            <a:pPr lvl="1"/>
            <a:r>
              <a:rPr lang="en-US" sz="2400" noProof="0" dirty="0" smtClean="0"/>
              <a:t>XTS-</a:t>
            </a:r>
            <a:r>
              <a:rPr lang="en-US" sz="2400" noProof="0" dirty="0" err="1" smtClean="0"/>
              <a:t>SupportAssistant</a:t>
            </a:r>
            <a:endParaRPr lang="en-US" sz="2400" noProof="0" dirty="0" smtClean="0"/>
          </a:p>
          <a:p>
            <a:pPr lvl="1"/>
            <a:endParaRPr lang="en-US" noProof="0" dirty="0"/>
          </a:p>
        </p:txBody>
      </p:sp>
      <p:sp>
        <p:nvSpPr>
          <p:cNvPr id="4" name="Titel 3"/>
          <p:cNvSpPr>
            <a:spLocks noGrp="1"/>
          </p:cNvSpPr>
          <p:nvPr>
            <p:ph type="title"/>
          </p:nvPr>
        </p:nvSpPr>
        <p:spPr/>
        <p:txBody>
          <a:bodyPr/>
          <a:lstStyle/>
          <a:p>
            <a:r>
              <a:rPr lang="en-US" noProof="0" dirty="0" smtClean="0"/>
              <a:t>XPU - Deep Dive</a:t>
            </a:r>
            <a:endParaRPr lang="en-US" noProof="0" dirty="0"/>
          </a:p>
        </p:txBody>
      </p:sp>
      <p:grpSp>
        <p:nvGrpSpPr>
          <p:cNvPr id="5" name="Gruppieren 4"/>
          <p:cNvGrpSpPr/>
          <p:nvPr/>
        </p:nvGrpSpPr>
        <p:grpSpPr>
          <a:xfrm>
            <a:off x="7297660" y="1110286"/>
            <a:ext cx="4871864" cy="4208568"/>
            <a:chOff x="2183904" y="2636912"/>
            <a:chExt cx="4871864" cy="4208568"/>
          </a:xfrm>
        </p:grpSpPr>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904" y="2636912"/>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3717032"/>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4559480"/>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34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9538" y="4137717"/>
            <a:ext cx="5524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Gerade Verbindung mit Pfeil 13"/>
          <p:cNvCxnSpPr/>
          <p:nvPr/>
        </p:nvCxnSpPr>
        <p:spPr>
          <a:xfrm flipH="1">
            <a:off x="6925763" y="3706367"/>
            <a:ext cx="370153" cy="262383"/>
          </a:xfrm>
          <a:prstGeom prst="straightConnector1">
            <a:avLst/>
          </a:prstGeom>
          <a:ln w="508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p:nvPr/>
        </p:nvCxnSpPr>
        <p:spPr>
          <a:xfrm flipV="1">
            <a:off x="5951984" y="2253286"/>
            <a:ext cx="1102539" cy="512565"/>
          </a:xfrm>
          <a:prstGeom prst="straightConnector1">
            <a:avLst/>
          </a:prstGeom>
          <a:ln w="508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a:off x="7127052" y="4844635"/>
            <a:ext cx="663248" cy="474219"/>
          </a:xfrm>
          <a:prstGeom prst="straightConnector1">
            <a:avLst/>
          </a:prstGeom>
          <a:ln w="508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p:nvPicPr>
        <p:blipFill rotWithShape="1">
          <a:blip r:embed="rId8">
            <a:extLst>
              <a:ext uri="{28A0092B-C50C-407E-A947-70E740481C1C}">
                <a14:useLocalDpi xmlns:a14="http://schemas.microsoft.com/office/drawing/2010/main" val="0"/>
              </a:ext>
            </a:extLst>
          </a:blip>
          <a:srcRect b="8211"/>
          <a:stretch/>
        </p:blipFill>
        <p:spPr>
          <a:xfrm>
            <a:off x="7998356" y="4504174"/>
            <a:ext cx="4193643" cy="2381210"/>
          </a:xfrm>
          <a:prstGeom prst="rect">
            <a:avLst/>
          </a:prstGeom>
        </p:spPr>
      </p:pic>
    </p:spTree>
    <p:extLst>
      <p:ext uri="{BB962C8B-B14F-4D97-AF65-F5344CB8AC3E}">
        <p14:creationId xmlns:p14="http://schemas.microsoft.com/office/powerpoint/2010/main" val="4147031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a:xfrm>
            <a:off x="0" y="1090800"/>
            <a:ext cx="12201600" cy="5767200"/>
          </a:xfrm>
        </p:spPr>
      </p:pic>
      <p:sp>
        <p:nvSpPr>
          <p:cNvPr id="5" name="Textplatzhalter 4"/>
          <p:cNvSpPr>
            <a:spLocks noGrp="1"/>
          </p:cNvSpPr>
          <p:nvPr>
            <p:ph type="body" sz="quarter" idx="15"/>
          </p:nvPr>
        </p:nvSpPr>
        <p:spPr>
          <a:xfrm>
            <a:off x="0" y="1090800"/>
            <a:ext cx="4799856" cy="5767200"/>
          </a:xfrm>
          <a:solidFill>
            <a:srgbClr val="FFFFFF">
              <a:alpha val="80000"/>
            </a:srgbClr>
          </a:solidFill>
        </p:spPr>
        <p:txBody>
          <a:bodyPr/>
          <a:lstStyle/>
          <a:p>
            <a:pPr marL="457200" indent="-457200">
              <a:buFont typeface="+mj-lt"/>
              <a:buAutoNum type="arabicPeriod"/>
            </a:pPr>
            <a:endParaRPr lang="en-US" b="1" noProof="0" dirty="0" smtClean="0"/>
          </a:p>
          <a:p>
            <a:pPr marL="457200" indent="-457200">
              <a:buFont typeface="+mj-lt"/>
              <a:buAutoNum type="arabicPeriod"/>
            </a:pPr>
            <a:r>
              <a:rPr lang="en-US" noProof="0" dirty="0" smtClean="0"/>
              <a:t>XPU Introduction</a:t>
            </a:r>
          </a:p>
          <a:p>
            <a:pPr marL="457200" indent="-457200">
              <a:buFont typeface="+mj-lt"/>
              <a:buAutoNum type="arabicPeriod"/>
            </a:pPr>
            <a:r>
              <a:rPr lang="en-US" noProof="0" dirty="0" smtClean="0"/>
              <a:t>XTS Configuration Process</a:t>
            </a:r>
          </a:p>
          <a:p>
            <a:pPr marL="457200" indent="-457200">
              <a:buFont typeface="+mj-lt"/>
              <a:buAutoNum type="arabicPeriod"/>
            </a:pPr>
            <a:r>
              <a:rPr lang="en-US" noProof="0" dirty="0" smtClean="0"/>
              <a:t>XPU – Deep Dive</a:t>
            </a:r>
            <a:endParaRPr lang="en-US" dirty="0" smtClean="0"/>
          </a:p>
          <a:p>
            <a:pPr marL="457200" indent="-457200">
              <a:buFont typeface="+mj-lt"/>
              <a:buAutoNum type="arabicPeriod"/>
            </a:pPr>
            <a:r>
              <a:rPr lang="en-US" b="1" dirty="0" smtClean="0"/>
              <a:t>XTS Viewer</a:t>
            </a:r>
          </a:p>
          <a:p>
            <a:pPr marL="457200" indent="-457200">
              <a:buFont typeface="+mj-lt"/>
              <a:buAutoNum type="arabicPeriod"/>
            </a:pPr>
            <a:r>
              <a:rPr lang="en-US" dirty="0" smtClean="0"/>
              <a:t>Mover 1</a:t>
            </a:r>
          </a:p>
          <a:p>
            <a:pPr marL="457200" indent="-457200">
              <a:buFont typeface="+mj-lt"/>
              <a:buAutoNum type="arabicPeriod"/>
            </a:pPr>
            <a:r>
              <a:rPr lang="en-US" dirty="0" smtClean="0"/>
              <a:t>Simulation Mode</a:t>
            </a:r>
          </a:p>
          <a:p>
            <a:pPr marL="457200" indent="-457200">
              <a:buFont typeface="+mj-lt"/>
              <a:buAutoNum type="arabicPeriod"/>
            </a:pPr>
            <a:endParaRPr lang="en-US" b="1" noProof="0" dirty="0" smtClean="0"/>
          </a:p>
          <a:p>
            <a:pPr marL="819150" lvl="1" indent="-457200">
              <a:buFont typeface="+mj-lt"/>
              <a:buAutoNum type="alphaLcParenR"/>
            </a:pPr>
            <a:endParaRPr lang="en-US" b="1" noProof="0" dirty="0" smtClean="0"/>
          </a:p>
          <a:p>
            <a:endParaRPr lang="en-US" noProof="0" dirty="0"/>
          </a:p>
        </p:txBody>
      </p:sp>
      <p:sp>
        <p:nvSpPr>
          <p:cNvPr id="4" name="Titel 3"/>
          <p:cNvSpPr>
            <a:spLocks noGrp="1"/>
          </p:cNvSpPr>
          <p:nvPr>
            <p:ph type="title"/>
          </p:nvPr>
        </p:nvSpPr>
        <p:spPr/>
        <p:txBody>
          <a:bodyPr/>
          <a:lstStyle/>
          <a:p>
            <a:r>
              <a:rPr lang="en-US" noProof="0" dirty="0" smtClean="0"/>
              <a:t>Agenda | XTS- TcIoXtsProcessingUnit (XPU)</a:t>
            </a:r>
            <a:endParaRPr lang="en-US" noProof="0" dirty="0"/>
          </a:p>
        </p:txBody>
      </p:sp>
    </p:spTree>
    <p:extLst>
      <p:ext uri="{BB962C8B-B14F-4D97-AF65-F5344CB8AC3E}">
        <p14:creationId xmlns:p14="http://schemas.microsoft.com/office/powerpoint/2010/main" val="4046904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platzhalter 4"/>
          <p:cNvSpPr>
            <a:spLocks noGrp="1"/>
          </p:cNvSpPr>
          <p:nvPr>
            <p:ph type="body" sz="quarter" idx="15"/>
          </p:nvPr>
        </p:nvSpPr>
        <p:spPr/>
        <p:txBody>
          <a:bodyPr/>
          <a:lstStyle/>
          <a:p>
            <a:r>
              <a:rPr lang="en-US" sz="2000" noProof="0" dirty="0" smtClean="0"/>
              <a:t>TcIoXtsProcessingUnit is the link between the Motion and the hardware.</a:t>
            </a:r>
            <a:endParaRPr lang="en-US" sz="2000" noProof="0" dirty="0"/>
          </a:p>
        </p:txBody>
      </p:sp>
      <p:sp>
        <p:nvSpPr>
          <p:cNvPr id="4" name="Titel 3"/>
          <p:cNvSpPr>
            <a:spLocks noGrp="1"/>
          </p:cNvSpPr>
          <p:nvPr>
            <p:ph type="title"/>
          </p:nvPr>
        </p:nvSpPr>
        <p:spPr/>
        <p:txBody>
          <a:bodyPr/>
          <a:lstStyle/>
          <a:p>
            <a:r>
              <a:rPr lang="en-US" noProof="0" dirty="0" smtClean="0"/>
              <a:t>XPU Introduction</a:t>
            </a:r>
            <a:endParaRPr lang="en-US" noProof="0" dirty="0"/>
          </a:p>
        </p:txBody>
      </p:sp>
      <p:sp>
        <p:nvSpPr>
          <p:cNvPr id="10" name="Rounded Rectangle 9"/>
          <p:cNvSpPr/>
          <p:nvPr/>
        </p:nvSpPr>
        <p:spPr>
          <a:xfrm>
            <a:off x="2008912" y="2178561"/>
            <a:ext cx="1512000" cy="468000"/>
          </a:xfrm>
          <a:prstGeom prst="roundRect">
            <a:avLst>
              <a:gd name="adj" fmla="val 0"/>
            </a:avLst>
          </a:prstGeom>
          <a:ln/>
        </p:spPr>
        <p:style>
          <a:lnRef idx="1">
            <a:schemeClr val="accent1"/>
          </a:lnRef>
          <a:fillRef idx="3">
            <a:schemeClr val="accent1"/>
          </a:fillRef>
          <a:effectRef idx="2">
            <a:schemeClr val="accent1"/>
          </a:effectRef>
          <a:fontRef idx="minor">
            <a:schemeClr val="lt1"/>
          </a:fontRef>
        </p:style>
        <p:txBody>
          <a:bodyPr lIns="234000" rtlCol="0" anchor="ctr"/>
          <a:lstStyle/>
          <a:p>
            <a:pPr algn="ctr"/>
            <a:r>
              <a:rPr lang="en-US" sz="2200" dirty="0">
                <a:solidFill>
                  <a:schemeClr val="bg1"/>
                </a:solidFill>
                <a:latin typeface="Arial" pitchFamily="34" charset="0"/>
                <a:cs typeface="Arial" pitchFamily="34" charset="0"/>
              </a:rPr>
              <a:t>Axis</a:t>
            </a:r>
          </a:p>
        </p:txBody>
      </p:sp>
      <p:sp>
        <p:nvSpPr>
          <p:cNvPr id="11" name="Rounded Rectangle 10"/>
          <p:cNvSpPr/>
          <p:nvPr/>
        </p:nvSpPr>
        <p:spPr>
          <a:xfrm>
            <a:off x="2584976" y="3245229"/>
            <a:ext cx="1512000" cy="468000"/>
          </a:xfrm>
          <a:prstGeom prst="roundRect">
            <a:avLst>
              <a:gd name="adj" fmla="val 0"/>
            </a:avLst>
          </a:prstGeom>
          <a:ln/>
        </p:spPr>
        <p:style>
          <a:lnRef idx="1">
            <a:schemeClr val="accent2"/>
          </a:lnRef>
          <a:fillRef idx="3">
            <a:schemeClr val="accent2"/>
          </a:fillRef>
          <a:effectRef idx="2">
            <a:schemeClr val="accent2"/>
          </a:effectRef>
          <a:fontRef idx="minor">
            <a:schemeClr val="lt1"/>
          </a:fontRef>
        </p:style>
        <p:txBody>
          <a:bodyPr lIns="234000" rtlCol="0" anchor="ctr"/>
          <a:lstStyle/>
          <a:p>
            <a:pPr algn="ctr"/>
            <a:r>
              <a:rPr lang="en-US" sz="2200" dirty="0">
                <a:solidFill>
                  <a:schemeClr val="bg1"/>
                </a:solidFill>
                <a:latin typeface="Arial" pitchFamily="34" charset="0"/>
                <a:cs typeface="Arial" pitchFamily="34" charset="0"/>
              </a:rPr>
              <a:t>SoftDrive</a:t>
            </a:r>
          </a:p>
        </p:txBody>
      </p:sp>
      <p:sp>
        <p:nvSpPr>
          <p:cNvPr id="12" name="Rounded Rectangle 11"/>
          <p:cNvSpPr/>
          <p:nvPr/>
        </p:nvSpPr>
        <p:spPr>
          <a:xfrm>
            <a:off x="2927648" y="4102272"/>
            <a:ext cx="1512168" cy="468000"/>
          </a:xfrm>
          <a:prstGeom prst="roundRect">
            <a:avLst>
              <a:gd name="adj" fmla="val 0"/>
            </a:avLst>
          </a:prstGeom>
          <a:gradFill>
            <a:gsLst>
              <a:gs pos="0">
                <a:srgbClr val="8BBBE1"/>
              </a:gs>
              <a:gs pos="80000">
                <a:schemeClr val="accent6">
                  <a:shade val="93000"/>
                  <a:satMod val="130000"/>
                </a:schemeClr>
              </a:gs>
              <a:gs pos="100000">
                <a:schemeClr val="accent6">
                  <a:shade val="94000"/>
                  <a:satMod val="135000"/>
                </a:schemeClr>
              </a:gs>
            </a:gsLst>
          </a:gradFill>
          <a:ln/>
        </p:spPr>
        <p:style>
          <a:lnRef idx="1">
            <a:schemeClr val="accent6"/>
          </a:lnRef>
          <a:fillRef idx="3">
            <a:schemeClr val="accent6"/>
          </a:fillRef>
          <a:effectRef idx="2">
            <a:schemeClr val="accent6"/>
          </a:effectRef>
          <a:fontRef idx="minor">
            <a:schemeClr val="lt1"/>
          </a:fontRef>
        </p:style>
        <p:txBody>
          <a:bodyPr lIns="234000" rtlCol="0" anchor="ctr"/>
          <a:lstStyle/>
          <a:p>
            <a:pPr algn="ctr"/>
            <a:r>
              <a:rPr lang="en-US" sz="2200" dirty="0">
                <a:solidFill>
                  <a:schemeClr val="bg1"/>
                </a:solidFill>
                <a:latin typeface="Arial" pitchFamily="34" charset="0"/>
                <a:cs typeface="Arial" pitchFamily="34" charset="0"/>
              </a:rPr>
              <a:t>Mover</a:t>
            </a:r>
          </a:p>
        </p:txBody>
      </p:sp>
      <p:sp>
        <p:nvSpPr>
          <p:cNvPr id="15" name="Up-Down Arrow 14"/>
          <p:cNvSpPr/>
          <p:nvPr/>
        </p:nvSpPr>
        <p:spPr>
          <a:xfrm>
            <a:off x="3431704" y="3757686"/>
            <a:ext cx="196600" cy="313294"/>
          </a:xfrm>
          <a:prstGeom prst="upDownArrow">
            <a:avLst/>
          </a:prstGeom>
          <a:solidFill>
            <a:schemeClr val="bg2">
              <a:lumMod val="25000"/>
            </a:schemeClr>
          </a:solidFill>
          <a:ln/>
        </p:spPr>
        <p:style>
          <a:lnRef idx="1">
            <a:schemeClr val="dk1"/>
          </a:lnRef>
          <a:fillRef idx="3">
            <a:schemeClr val="dk1"/>
          </a:fillRef>
          <a:effectRef idx="2">
            <a:schemeClr val="dk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16" name="TextBox 15"/>
          <p:cNvSpPr txBox="1"/>
          <p:nvPr/>
        </p:nvSpPr>
        <p:spPr>
          <a:xfrm>
            <a:off x="3780556" y="2242172"/>
            <a:ext cx="5079276" cy="369332"/>
          </a:xfrm>
          <a:prstGeom prst="rect">
            <a:avLst/>
          </a:prstGeom>
          <a:noFill/>
        </p:spPr>
        <p:txBody>
          <a:bodyPr wrap="none" rtlCol="0">
            <a:spAutoFit/>
          </a:bodyPr>
          <a:lstStyle/>
          <a:p>
            <a:r>
              <a:rPr lang="en-US" dirty="0"/>
              <a:t>Is controlled as a typical PTP axis by the PLC.</a:t>
            </a:r>
          </a:p>
        </p:txBody>
      </p:sp>
      <p:sp>
        <p:nvSpPr>
          <p:cNvPr id="17" name="TextBox 16"/>
          <p:cNvSpPr txBox="1"/>
          <p:nvPr/>
        </p:nvSpPr>
        <p:spPr>
          <a:xfrm>
            <a:off x="4457184" y="3140969"/>
            <a:ext cx="7183432" cy="646331"/>
          </a:xfrm>
          <a:prstGeom prst="rect">
            <a:avLst/>
          </a:prstGeom>
          <a:noFill/>
        </p:spPr>
        <p:txBody>
          <a:bodyPr wrap="square" rtlCol="0">
            <a:spAutoFit/>
          </a:bodyPr>
          <a:lstStyle/>
          <a:p>
            <a:r>
              <a:rPr lang="en-US" dirty="0"/>
              <a:t>Represents the IO of the axis. </a:t>
            </a:r>
            <a:endParaRPr lang="en-US" dirty="0" smtClean="0"/>
          </a:p>
          <a:p>
            <a:r>
              <a:rPr lang="en-US" dirty="0" smtClean="0"/>
              <a:t>Contains the velocity </a:t>
            </a:r>
            <a:r>
              <a:rPr lang="en-US" dirty="0"/>
              <a:t>and position control loops.</a:t>
            </a:r>
          </a:p>
        </p:txBody>
      </p:sp>
      <p:sp>
        <p:nvSpPr>
          <p:cNvPr id="18" name="TextBox 17"/>
          <p:cNvSpPr txBox="1"/>
          <p:nvPr/>
        </p:nvSpPr>
        <p:spPr>
          <a:xfrm>
            <a:off x="4956942" y="4013107"/>
            <a:ext cx="6683674" cy="646331"/>
          </a:xfrm>
          <a:prstGeom prst="rect">
            <a:avLst/>
          </a:prstGeom>
          <a:noFill/>
        </p:spPr>
        <p:txBody>
          <a:bodyPr wrap="square" rtlCol="0">
            <a:spAutoFit/>
          </a:bodyPr>
          <a:lstStyle/>
          <a:p>
            <a:r>
              <a:rPr lang="en-US" dirty="0"/>
              <a:t>Represents a mover. </a:t>
            </a:r>
            <a:endParaRPr lang="en-US" dirty="0" smtClean="0"/>
          </a:p>
          <a:p>
            <a:r>
              <a:rPr lang="en-US" dirty="0" smtClean="0"/>
              <a:t>Calculate an </a:t>
            </a:r>
            <a:r>
              <a:rPr lang="en-US" dirty="0"/>
              <a:t>absolute position and write a current.</a:t>
            </a:r>
          </a:p>
        </p:txBody>
      </p:sp>
      <p:sp>
        <p:nvSpPr>
          <p:cNvPr id="19" name="Rounded Rectangle 18"/>
          <p:cNvSpPr/>
          <p:nvPr/>
        </p:nvSpPr>
        <p:spPr>
          <a:xfrm>
            <a:off x="3963192" y="6034282"/>
            <a:ext cx="1697480" cy="468000"/>
          </a:xfrm>
          <a:prstGeom prst="roundRect">
            <a:avLst>
              <a:gd name="adj" fmla="val 0"/>
            </a:avLst>
          </a:prstGeom>
          <a:ln/>
        </p:spPr>
        <p:style>
          <a:lnRef idx="1">
            <a:schemeClr val="accent3"/>
          </a:lnRef>
          <a:fillRef idx="3">
            <a:schemeClr val="accent3"/>
          </a:fillRef>
          <a:effectRef idx="2">
            <a:schemeClr val="accent3"/>
          </a:effectRef>
          <a:fontRef idx="minor">
            <a:schemeClr val="lt1"/>
          </a:fontRef>
        </p:style>
        <p:txBody>
          <a:bodyPr lIns="234000" rtlCol="0" anchor="ctr"/>
          <a:lstStyle/>
          <a:p>
            <a:pPr algn="ctr"/>
            <a:r>
              <a:rPr lang="en-US" sz="2200" dirty="0">
                <a:solidFill>
                  <a:schemeClr val="bg1"/>
                </a:solidFill>
                <a:latin typeface="Arial" pitchFamily="34" charset="0"/>
                <a:cs typeface="Arial" pitchFamily="34" charset="0"/>
              </a:rPr>
              <a:t>Hardware</a:t>
            </a:r>
          </a:p>
        </p:txBody>
      </p:sp>
      <p:sp>
        <p:nvSpPr>
          <p:cNvPr id="20" name="TextBox 19"/>
          <p:cNvSpPr txBox="1"/>
          <p:nvPr/>
        </p:nvSpPr>
        <p:spPr>
          <a:xfrm>
            <a:off x="5897344" y="6023030"/>
            <a:ext cx="5743272" cy="646331"/>
          </a:xfrm>
          <a:prstGeom prst="rect">
            <a:avLst/>
          </a:prstGeom>
          <a:noFill/>
        </p:spPr>
        <p:txBody>
          <a:bodyPr wrap="square" rtlCol="0">
            <a:spAutoFit/>
          </a:bodyPr>
          <a:lstStyle/>
          <a:p>
            <a:r>
              <a:rPr lang="en-US" dirty="0"/>
              <a:t>Contains the current control loop.</a:t>
            </a:r>
          </a:p>
          <a:p>
            <a:r>
              <a:rPr lang="en-US" dirty="0"/>
              <a:t>Has many position sensors.</a:t>
            </a:r>
          </a:p>
        </p:txBody>
      </p:sp>
      <p:sp>
        <p:nvSpPr>
          <p:cNvPr id="21" name="Up-Down Arrow 20"/>
          <p:cNvSpPr/>
          <p:nvPr/>
        </p:nvSpPr>
        <p:spPr>
          <a:xfrm>
            <a:off x="4260584" y="5473890"/>
            <a:ext cx="196600" cy="519980"/>
          </a:xfrm>
          <a:prstGeom prst="upDownArrow">
            <a:avLst/>
          </a:prstGeom>
          <a:solidFill>
            <a:schemeClr val="bg2">
              <a:lumMod val="25000"/>
            </a:schemeClr>
          </a:solidFill>
          <a:ln/>
        </p:spPr>
        <p:style>
          <a:lnRef idx="1">
            <a:schemeClr val="dk1"/>
          </a:lnRef>
          <a:fillRef idx="3">
            <a:schemeClr val="dk1"/>
          </a:fillRef>
          <a:effectRef idx="2">
            <a:schemeClr val="dk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22" name="Up-Down Arrow 21"/>
          <p:cNvSpPr/>
          <p:nvPr/>
        </p:nvSpPr>
        <p:spPr>
          <a:xfrm>
            <a:off x="2945016" y="2709369"/>
            <a:ext cx="196600" cy="492482"/>
          </a:xfrm>
          <a:prstGeom prst="upDownArrow">
            <a:avLst/>
          </a:prstGeom>
          <a:solidFill>
            <a:schemeClr val="bg2">
              <a:lumMod val="25000"/>
            </a:schemeClr>
          </a:solidFill>
          <a:ln/>
        </p:spPr>
        <p:style>
          <a:lnRef idx="1">
            <a:schemeClr val="dk1"/>
          </a:lnRef>
          <a:fillRef idx="3">
            <a:schemeClr val="dk1"/>
          </a:fillRef>
          <a:effectRef idx="2">
            <a:schemeClr val="dk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23" name="TextBox 22"/>
          <p:cNvSpPr txBox="1"/>
          <p:nvPr/>
        </p:nvSpPr>
        <p:spPr>
          <a:xfrm>
            <a:off x="968683" y="3317686"/>
            <a:ext cx="1133644" cy="369332"/>
          </a:xfrm>
          <a:prstGeom prst="rect">
            <a:avLst/>
          </a:prstGeom>
          <a:noFill/>
        </p:spPr>
        <p:txBody>
          <a:bodyPr wrap="none" rtlCol="0" anchor="ctr">
            <a:spAutoFit/>
          </a:bodyPr>
          <a:lstStyle/>
          <a:p>
            <a:r>
              <a:rPr lang="en-US" dirty="0">
                <a:solidFill>
                  <a:schemeClr val="bg2">
                    <a:lumMod val="50000"/>
                  </a:schemeClr>
                </a:solidFill>
              </a:rPr>
              <a:t>SoftDrive</a:t>
            </a:r>
          </a:p>
        </p:txBody>
      </p:sp>
      <p:sp>
        <p:nvSpPr>
          <p:cNvPr id="24" name="TextBox 23"/>
          <p:cNvSpPr txBox="1"/>
          <p:nvPr/>
        </p:nvSpPr>
        <p:spPr>
          <a:xfrm>
            <a:off x="1096925" y="2284164"/>
            <a:ext cx="877163" cy="369332"/>
          </a:xfrm>
          <a:prstGeom prst="rect">
            <a:avLst/>
          </a:prstGeom>
          <a:noFill/>
        </p:spPr>
        <p:txBody>
          <a:bodyPr wrap="none" rtlCol="0" anchor="ctr">
            <a:spAutoFit/>
          </a:bodyPr>
          <a:lstStyle/>
          <a:p>
            <a:r>
              <a:rPr lang="en-US" dirty="0">
                <a:solidFill>
                  <a:schemeClr val="bg2">
                    <a:lumMod val="50000"/>
                  </a:schemeClr>
                </a:solidFill>
              </a:rPr>
              <a:t>Motion</a:t>
            </a:r>
          </a:p>
        </p:txBody>
      </p:sp>
      <p:sp>
        <p:nvSpPr>
          <p:cNvPr id="25" name="TextBox 24"/>
          <p:cNvSpPr txBox="1"/>
          <p:nvPr/>
        </p:nvSpPr>
        <p:spPr>
          <a:xfrm>
            <a:off x="885296" y="4581128"/>
            <a:ext cx="659155" cy="369332"/>
          </a:xfrm>
          <a:prstGeom prst="rect">
            <a:avLst/>
          </a:prstGeom>
          <a:noFill/>
        </p:spPr>
        <p:txBody>
          <a:bodyPr wrap="none" rtlCol="0" anchor="ctr">
            <a:spAutoFit/>
          </a:bodyPr>
          <a:lstStyle/>
          <a:p>
            <a:r>
              <a:rPr lang="en-US" dirty="0" smtClean="0">
                <a:solidFill>
                  <a:schemeClr val="bg2">
                    <a:lumMod val="50000"/>
                  </a:schemeClr>
                </a:solidFill>
              </a:rPr>
              <a:t>XPU</a:t>
            </a:r>
            <a:endParaRPr lang="en-US" dirty="0">
              <a:solidFill>
                <a:schemeClr val="bg2">
                  <a:lumMod val="50000"/>
                </a:schemeClr>
              </a:solidFill>
            </a:endParaRPr>
          </a:p>
        </p:txBody>
      </p:sp>
      <p:sp>
        <p:nvSpPr>
          <p:cNvPr id="26" name="TextBox 24"/>
          <p:cNvSpPr txBox="1"/>
          <p:nvPr/>
        </p:nvSpPr>
        <p:spPr>
          <a:xfrm>
            <a:off x="1032806" y="6162345"/>
            <a:ext cx="1005403" cy="369332"/>
          </a:xfrm>
          <a:prstGeom prst="rect">
            <a:avLst/>
          </a:prstGeom>
          <a:noFill/>
        </p:spPr>
        <p:txBody>
          <a:bodyPr wrap="none" rtlCol="0" anchor="ctr">
            <a:spAutoFit/>
          </a:bodyPr>
          <a:lstStyle/>
          <a:p>
            <a:r>
              <a:rPr lang="en-US" dirty="0">
                <a:solidFill>
                  <a:schemeClr val="bg2">
                    <a:lumMod val="50000"/>
                  </a:schemeClr>
                </a:solidFill>
              </a:rPr>
              <a:t>Devices</a:t>
            </a:r>
          </a:p>
        </p:txBody>
      </p:sp>
      <p:cxnSp>
        <p:nvCxnSpPr>
          <p:cNvPr id="3" name="Gerade Verbindung 2"/>
          <p:cNvCxnSpPr/>
          <p:nvPr/>
        </p:nvCxnSpPr>
        <p:spPr>
          <a:xfrm flipH="1">
            <a:off x="767408" y="2948348"/>
            <a:ext cx="108732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Up-Down Arrow 14"/>
          <p:cNvSpPr/>
          <p:nvPr/>
        </p:nvSpPr>
        <p:spPr>
          <a:xfrm>
            <a:off x="3718097" y="4587670"/>
            <a:ext cx="196600" cy="313294"/>
          </a:xfrm>
          <a:prstGeom prst="upDownArrow">
            <a:avLst/>
          </a:prstGeom>
          <a:solidFill>
            <a:schemeClr val="bg2">
              <a:lumMod val="25000"/>
            </a:schemeClr>
          </a:solidFill>
          <a:ln/>
        </p:spPr>
        <p:style>
          <a:lnRef idx="1">
            <a:schemeClr val="dk1"/>
          </a:lnRef>
          <a:fillRef idx="3">
            <a:schemeClr val="dk1"/>
          </a:fillRef>
          <a:effectRef idx="2">
            <a:schemeClr val="dk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31" name="Rounded Rectangle 11"/>
          <p:cNvSpPr/>
          <p:nvPr/>
        </p:nvSpPr>
        <p:spPr>
          <a:xfrm>
            <a:off x="3299764" y="4953427"/>
            <a:ext cx="1512168" cy="468000"/>
          </a:xfrm>
          <a:prstGeom prst="roundRect">
            <a:avLst>
              <a:gd name="adj" fmla="val 0"/>
            </a:avLst>
          </a:prstGeom>
          <a:gradFill>
            <a:gsLst>
              <a:gs pos="0">
                <a:schemeClr val="accent4">
                  <a:lumMod val="60000"/>
                  <a:lumOff val="40000"/>
                </a:schemeClr>
              </a:gs>
              <a:gs pos="78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lIns="234000" rtlCol="0" anchor="ctr"/>
          <a:lstStyle/>
          <a:p>
            <a:pPr algn="ctr"/>
            <a:r>
              <a:rPr lang="en-US" sz="2200" dirty="0">
                <a:solidFill>
                  <a:srgbClr val="000000"/>
                </a:solidFill>
                <a:latin typeface="Arial" pitchFamily="34" charset="0"/>
                <a:cs typeface="Arial" pitchFamily="34" charset="0"/>
              </a:rPr>
              <a:t>Module</a:t>
            </a:r>
          </a:p>
        </p:txBody>
      </p:sp>
      <p:sp>
        <p:nvSpPr>
          <p:cNvPr id="34" name="TextBox 17"/>
          <p:cNvSpPr txBox="1"/>
          <p:nvPr/>
        </p:nvSpPr>
        <p:spPr>
          <a:xfrm>
            <a:off x="5324928" y="4864604"/>
            <a:ext cx="6315688" cy="646331"/>
          </a:xfrm>
          <a:prstGeom prst="rect">
            <a:avLst/>
          </a:prstGeom>
          <a:noFill/>
        </p:spPr>
        <p:txBody>
          <a:bodyPr wrap="square" rtlCol="0">
            <a:spAutoFit/>
          </a:bodyPr>
          <a:lstStyle/>
          <a:p>
            <a:r>
              <a:rPr lang="en-US" dirty="0"/>
              <a:t>Represents a motor-module. </a:t>
            </a:r>
            <a:endParaRPr lang="en-US" dirty="0" smtClean="0"/>
          </a:p>
          <a:p>
            <a:r>
              <a:rPr lang="en-US" dirty="0" smtClean="0"/>
              <a:t>Send the current </a:t>
            </a:r>
            <a:r>
              <a:rPr lang="en-US" dirty="0" err="1"/>
              <a:t>setpoint</a:t>
            </a:r>
            <a:r>
              <a:rPr lang="en-US" dirty="0"/>
              <a:t> toe the coils. </a:t>
            </a:r>
          </a:p>
        </p:txBody>
      </p:sp>
      <p:sp>
        <p:nvSpPr>
          <p:cNvPr id="35" name="TextBox 24"/>
          <p:cNvSpPr txBox="1"/>
          <p:nvPr/>
        </p:nvSpPr>
        <p:spPr>
          <a:xfrm>
            <a:off x="2133245" y="3875564"/>
            <a:ext cx="565467" cy="1569660"/>
          </a:xfrm>
          <a:prstGeom prst="rect">
            <a:avLst/>
          </a:prstGeom>
          <a:noFill/>
        </p:spPr>
        <p:txBody>
          <a:bodyPr wrap="square" rtlCol="0" anchor="ctr">
            <a:spAutoFit/>
          </a:bodyPr>
          <a:lstStyle/>
          <a:p>
            <a:r>
              <a:rPr lang="en-US" sz="9600" dirty="0">
                <a:solidFill>
                  <a:schemeClr val="bg2">
                    <a:lumMod val="50000"/>
                  </a:schemeClr>
                </a:solidFill>
              </a:rPr>
              <a:t>{</a:t>
            </a:r>
          </a:p>
        </p:txBody>
      </p:sp>
      <p:cxnSp>
        <p:nvCxnSpPr>
          <p:cNvPr id="32" name="Gerade Verbindung 2"/>
          <p:cNvCxnSpPr/>
          <p:nvPr/>
        </p:nvCxnSpPr>
        <p:spPr>
          <a:xfrm flipH="1">
            <a:off x="767408" y="5733256"/>
            <a:ext cx="108732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870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en-US" noProof="0" dirty="0" smtClean="0"/>
              <a:t>XTS Viewer</a:t>
            </a:r>
          </a:p>
          <a:p>
            <a:endParaRPr lang="en-US" noProof="0" dirty="0" smtClean="0"/>
          </a:p>
          <a:p>
            <a:pPr lvl="1"/>
            <a:r>
              <a:rPr lang="en-US" dirty="0" smtClean="0"/>
              <a:t>Start</a:t>
            </a:r>
            <a:endParaRPr lang="en-US" noProof="0" dirty="0" smtClean="0"/>
          </a:p>
          <a:p>
            <a:endParaRPr lang="en-US" noProof="0" dirty="0" smtClean="0"/>
          </a:p>
          <a:p>
            <a:pPr lvl="1"/>
            <a:endParaRPr lang="en-US" noProof="0" dirty="0"/>
          </a:p>
        </p:txBody>
      </p:sp>
      <p:pic>
        <p:nvPicPr>
          <p:cNvPr id="6" name="Grafik 5"/>
          <p:cNvPicPr>
            <a:picLocks noChangeAspect="1"/>
          </p:cNvPicPr>
          <p:nvPr/>
        </p:nvPicPr>
        <p:blipFill>
          <a:blip r:embed="rId3"/>
          <a:stretch>
            <a:fillRect/>
          </a:stretch>
        </p:blipFill>
        <p:spPr>
          <a:xfrm>
            <a:off x="839416" y="3068960"/>
            <a:ext cx="1196293" cy="1008112"/>
          </a:xfrm>
          <a:prstGeom prst="rect">
            <a:avLst/>
          </a:prstGeom>
        </p:spPr>
      </p:pic>
      <p:sp>
        <p:nvSpPr>
          <p:cNvPr id="4" name="Titel 3"/>
          <p:cNvSpPr>
            <a:spLocks noGrp="1"/>
          </p:cNvSpPr>
          <p:nvPr>
            <p:ph type="title"/>
          </p:nvPr>
        </p:nvSpPr>
        <p:spPr/>
        <p:txBody>
          <a:bodyPr/>
          <a:lstStyle/>
          <a:p>
            <a:r>
              <a:rPr lang="en-US" dirty="0" smtClean="0"/>
              <a:t>XTS Viewer</a:t>
            </a:r>
            <a:endParaRPr lang="en-US" dirty="0"/>
          </a:p>
        </p:txBody>
      </p:sp>
      <p:cxnSp>
        <p:nvCxnSpPr>
          <p:cNvPr id="16" name="Gerade Verbindung mit Pfeil 15"/>
          <p:cNvCxnSpPr/>
          <p:nvPr/>
        </p:nvCxnSpPr>
        <p:spPr>
          <a:xfrm flipV="1">
            <a:off x="2023868" y="2950000"/>
            <a:ext cx="1839884" cy="623016"/>
          </a:xfrm>
          <a:prstGeom prst="straightConnector1">
            <a:avLst/>
          </a:prstGeom>
          <a:ln w="508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000" y="1090799"/>
            <a:ext cx="8134350" cy="4686249"/>
          </a:xfrm>
          <a:prstGeom prst="rect">
            <a:avLst/>
          </a:prstGeom>
        </p:spPr>
      </p:pic>
    </p:spTree>
    <p:extLst>
      <p:ext uri="{BB962C8B-B14F-4D97-AF65-F5344CB8AC3E}">
        <p14:creationId xmlns:p14="http://schemas.microsoft.com/office/powerpoint/2010/main" val="193928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en-US" noProof="0" dirty="0" smtClean="0"/>
              <a:t>XTS Viewer</a:t>
            </a:r>
          </a:p>
          <a:p>
            <a:endParaRPr lang="en-US" dirty="0"/>
          </a:p>
          <a:p>
            <a:pPr lvl="1"/>
            <a:r>
              <a:rPr lang="en-US" noProof="0" dirty="0" smtClean="0"/>
              <a:t>Toolbar 1</a:t>
            </a:r>
          </a:p>
        </p:txBody>
      </p:sp>
      <p:sp>
        <p:nvSpPr>
          <p:cNvPr id="4" name="Titel 3"/>
          <p:cNvSpPr>
            <a:spLocks noGrp="1"/>
          </p:cNvSpPr>
          <p:nvPr>
            <p:ph type="title"/>
          </p:nvPr>
        </p:nvSpPr>
        <p:spPr/>
        <p:txBody>
          <a:bodyPr/>
          <a:lstStyle/>
          <a:p>
            <a:r>
              <a:rPr lang="en-US" dirty="0"/>
              <a:t>XTS Viewer</a:t>
            </a:r>
            <a:endParaRPr lang="en-US" noProof="0"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b="77769"/>
          <a:stretch/>
        </p:blipFill>
        <p:spPr>
          <a:xfrm>
            <a:off x="4068000" y="1090801"/>
            <a:ext cx="8136000" cy="1042055"/>
          </a:xfrm>
          <a:prstGeom prst="rect">
            <a:avLst/>
          </a:prstGeom>
        </p:spPr>
      </p:pic>
      <p:pic>
        <p:nvPicPr>
          <p:cNvPr id="5" name="Grafik 4"/>
          <p:cNvPicPr>
            <a:picLocks noChangeAspect="1"/>
          </p:cNvPicPr>
          <p:nvPr/>
        </p:nvPicPr>
        <p:blipFill rotWithShape="1">
          <a:blip r:embed="rId4"/>
          <a:srcRect t="1" r="33505" b="-5236"/>
          <a:stretch/>
        </p:blipFill>
        <p:spPr>
          <a:xfrm>
            <a:off x="4050807" y="2300584"/>
            <a:ext cx="8165873" cy="480344"/>
          </a:xfrm>
          <a:prstGeom prst="rect">
            <a:avLst/>
          </a:prstGeom>
        </p:spPr>
      </p:pic>
      <p:grpSp>
        <p:nvGrpSpPr>
          <p:cNvPr id="19" name="Gruppieren 18"/>
          <p:cNvGrpSpPr/>
          <p:nvPr/>
        </p:nvGrpSpPr>
        <p:grpSpPr>
          <a:xfrm>
            <a:off x="4068000" y="6155572"/>
            <a:ext cx="4404264" cy="490142"/>
            <a:chOff x="6544465" y="5495448"/>
            <a:chExt cx="4404264" cy="490142"/>
          </a:xfrm>
        </p:grpSpPr>
        <p:pic>
          <p:nvPicPr>
            <p:cNvPr id="8" name="Grafik 7"/>
            <p:cNvPicPr>
              <a:picLocks noChangeAspect="1"/>
            </p:cNvPicPr>
            <p:nvPr/>
          </p:nvPicPr>
          <p:blipFill>
            <a:blip r:embed="rId5"/>
            <a:stretch>
              <a:fillRect/>
            </a:stretch>
          </p:blipFill>
          <p:spPr>
            <a:xfrm>
              <a:off x="6544465" y="5495448"/>
              <a:ext cx="490142" cy="490142"/>
            </a:xfrm>
            <a:prstGeom prst="rect">
              <a:avLst/>
            </a:prstGeom>
          </p:spPr>
        </p:pic>
        <p:sp>
          <p:nvSpPr>
            <p:cNvPr id="18" name="Rechteck 17"/>
            <p:cNvSpPr/>
            <p:nvPr/>
          </p:nvSpPr>
          <p:spPr>
            <a:xfrm>
              <a:off x="8582376" y="5495448"/>
              <a:ext cx="2366353" cy="430887"/>
            </a:xfrm>
            <a:prstGeom prst="rect">
              <a:avLst/>
            </a:prstGeom>
          </p:spPr>
          <p:txBody>
            <a:bodyPr wrap="none">
              <a:spAutoFit/>
            </a:bodyPr>
            <a:lstStyle/>
            <a:p>
              <a:r>
                <a:rPr lang="en-US" sz="2200" dirty="0"/>
                <a:t>open sup window</a:t>
              </a:r>
            </a:p>
          </p:txBody>
        </p:sp>
      </p:grpSp>
      <p:grpSp>
        <p:nvGrpSpPr>
          <p:cNvPr id="21" name="Gruppieren 20"/>
          <p:cNvGrpSpPr/>
          <p:nvPr/>
        </p:nvGrpSpPr>
        <p:grpSpPr>
          <a:xfrm>
            <a:off x="4062819" y="5290571"/>
            <a:ext cx="4553461" cy="495238"/>
            <a:chOff x="6294298" y="4625820"/>
            <a:chExt cx="4553461" cy="495238"/>
          </a:xfrm>
        </p:grpSpPr>
        <p:pic>
          <p:nvPicPr>
            <p:cNvPr id="14" name="Grafik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4298" y="4625820"/>
              <a:ext cx="495238" cy="495238"/>
            </a:xfrm>
            <a:prstGeom prst="rect">
              <a:avLst/>
            </a:prstGeom>
          </p:spPr>
        </p:pic>
        <p:sp>
          <p:nvSpPr>
            <p:cNvPr id="20" name="Rechteck 19"/>
            <p:cNvSpPr/>
            <p:nvPr/>
          </p:nvSpPr>
          <p:spPr>
            <a:xfrm>
              <a:off x="8354769" y="4625820"/>
              <a:ext cx="2492990" cy="430887"/>
            </a:xfrm>
            <a:prstGeom prst="rect">
              <a:avLst/>
            </a:prstGeom>
          </p:spPr>
          <p:txBody>
            <a:bodyPr wrap="none">
              <a:spAutoFit/>
            </a:bodyPr>
            <a:lstStyle/>
            <a:p>
              <a:r>
                <a:rPr lang="en-US" sz="2200" dirty="0" smtClean="0"/>
                <a:t>continuous </a:t>
              </a:r>
              <a:r>
                <a:rPr lang="en-US" sz="2200" dirty="0"/>
                <a:t>update</a:t>
              </a:r>
            </a:p>
          </p:txBody>
        </p:sp>
      </p:grpSp>
      <p:grpSp>
        <p:nvGrpSpPr>
          <p:cNvPr id="23" name="Gruppieren 22"/>
          <p:cNvGrpSpPr/>
          <p:nvPr/>
        </p:nvGrpSpPr>
        <p:grpSpPr>
          <a:xfrm>
            <a:off x="4060535" y="4447113"/>
            <a:ext cx="5472393" cy="495239"/>
            <a:chOff x="5491676" y="3838762"/>
            <a:chExt cx="5472393" cy="495239"/>
          </a:xfrm>
        </p:grpSpPr>
        <p:grpSp>
          <p:nvGrpSpPr>
            <p:cNvPr id="10" name="Gruppieren 9"/>
            <p:cNvGrpSpPr/>
            <p:nvPr/>
          </p:nvGrpSpPr>
          <p:grpSpPr>
            <a:xfrm>
              <a:off x="5491676" y="3838762"/>
              <a:ext cx="1249968" cy="495239"/>
              <a:chOff x="1311656" y="2081050"/>
              <a:chExt cx="1249968" cy="495239"/>
            </a:xfrm>
          </p:grpSpPr>
          <p:pic>
            <p:nvPicPr>
              <p:cNvPr id="12" name="Grafik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1656" y="2081051"/>
                <a:ext cx="495238" cy="495238"/>
              </a:xfrm>
              <a:prstGeom prst="rect">
                <a:avLst/>
              </a:prstGeom>
            </p:spPr>
          </p:pic>
          <p:pic>
            <p:nvPicPr>
              <p:cNvPr id="13" name="Grafik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6386" y="2081050"/>
                <a:ext cx="495238" cy="495238"/>
              </a:xfrm>
              <a:prstGeom prst="rect">
                <a:avLst/>
              </a:prstGeom>
            </p:spPr>
          </p:pic>
        </p:grpSp>
        <p:sp>
          <p:nvSpPr>
            <p:cNvPr id="22" name="Rechteck 21"/>
            <p:cNvSpPr/>
            <p:nvPr/>
          </p:nvSpPr>
          <p:spPr>
            <a:xfrm>
              <a:off x="7544543" y="3845144"/>
              <a:ext cx="3419526" cy="430887"/>
            </a:xfrm>
            <a:prstGeom prst="rect">
              <a:avLst/>
            </a:prstGeom>
          </p:spPr>
          <p:txBody>
            <a:bodyPr wrap="none">
              <a:spAutoFit/>
            </a:bodyPr>
            <a:lstStyle/>
            <a:p>
              <a:r>
                <a:rPr lang="en-US" sz="2200" dirty="0" smtClean="0"/>
                <a:t>connect </a:t>
              </a:r>
              <a:r>
                <a:rPr lang="en-US" sz="2200" dirty="0"/>
                <a:t>to selected target</a:t>
              </a:r>
            </a:p>
          </p:txBody>
        </p:sp>
      </p:grpSp>
      <p:grpSp>
        <p:nvGrpSpPr>
          <p:cNvPr id="25" name="Gruppieren 24"/>
          <p:cNvGrpSpPr/>
          <p:nvPr/>
        </p:nvGrpSpPr>
        <p:grpSpPr>
          <a:xfrm>
            <a:off x="4068000" y="3203323"/>
            <a:ext cx="3991672" cy="864559"/>
            <a:chOff x="4094407" y="2851127"/>
            <a:chExt cx="3991672" cy="864559"/>
          </a:xfrm>
        </p:grpSpPr>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4407" y="2852936"/>
              <a:ext cx="1780105" cy="862750"/>
            </a:xfrm>
            <a:prstGeom prst="rect">
              <a:avLst/>
            </a:prstGeom>
          </p:spPr>
        </p:pic>
        <p:sp>
          <p:nvSpPr>
            <p:cNvPr id="24" name="Rechteck 23"/>
            <p:cNvSpPr/>
            <p:nvPr/>
          </p:nvSpPr>
          <p:spPr>
            <a:xfrm>
              <a:off x="6131185" y="2851127"/>
              <a:ext cx="1954894" cy="430887"/>
            </a:xfrm>
            <a:prstGeom prst="rect">
              <a:avLst/>
            </a:prstGeom>
          </p:spPr>
          <p:txBody>
            <a:bodyPr wrap="none">
              <a:spAutoFit/>
            </a:bodyPr>
            <a:lstStyle/>
            <a:p>
              <a:r>
                <a:rPr lang="en-US" sz="2200" dirty="0" smtClean="0"/>
                <a:t>choose </a:t>
              </a:r>
              <a:r>
                <a:rPr lang="en-US" sz="2200" dirty="0"/>
                <a:t>Target</a:t>
              </a:r>
            </a:p>
          </p:txBody>
        </p:sp>
      </p:grpSp>
    </p:spTree>
    <p:extLst>
      <p:ext uri="{BB962C8B-B14F-4D97-AF65-F5344CB8AC3E}">
        <p14:creationId xmlns:p14="http://schemas.microsoft.com/office/powerpoint/2010/main" val="1341080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a:xfrm>
            <a:off x="3" y="1090800"/>
            <a:ext cx="6095997" cy="5331600"/>
          </a:xfrm>
        </p:spPr>
        <p:txBody>
          <a:bodyPr/>
          <a:lstStyle/>
          <a:p>
            <a:r>
              <a:rPr lang="en-US" noProof="0" dirty="0" smtClean="0"/>
              <a:t>XTS Viewer</a:t>
            </a:r>
          </a:p>
          <a:p>
            <a:endParaRPr lang="en-US" dirty="0"/>
          </a:p>
          <a:p>
            <a:pPr lvl="1"/>
            <a:r>
              <a:rPr lang="en-US" noProof="0" dirty="0" smtClean="0"/>
              <a:t>Toolbar 2</a:t>
            </a:r>
          </a:p>
          <a:p>
            <a:pPr marL="360362" lvl="1" indent="0">
              <a:buNone/>
            </a:pPr>
            <a:endParaRPr lang="en-US" dirty="0" smtClean="0"/>
          </a:p>
          <a:p>
            <a:pPr marL="360362" lvl="1" indent="0">
              <a:buNone/>
            </a:pPr>
            <a:endParaRPr lang="en-US" dirty="0" smtClean="0"/>
          </a:p>
        </p:txBody>
      </p:sp>
      <p:sp>
        <p:nvSpPr>
          <p:cNvPr id="4" name="Titel 3"/>
          <p:cNvSpPr>
            <a:spLocks noGrp="1"/>
          </p:cNvSpPr>
          <p:nvPr>
            <p:ph type="title"/>
          </p:nvPr>
        </p:nvSpPr>
        <p:spPr/>
        <p:txBody>
          <a:bodyPr/>
          <a:lstStyle/>
          <a:p>
            <a:r>
              <a:rPr lang="en-US" dirty="0"/>
              <a:t>XTS Viewer</a:t>
            </a:r>
            <a:endParaRPr lang="en-US" noProof="0" dirty="0"/>
          </a:p>
        </p:txBody>
      </p:sp>
      <p:pic>
        <p:nvPicPr>
          <p:cNvPr id="6" name="Grafik 5"/>
          <p:cNvPicPr>
            <a:picLocks noChangeAspect="1"/>
          </p:cNvPicPr>
          <p:nvPr/>
        </p:nvPicPr>
        <p:blipFill rotWithShape="1">
          <a:blip r:embed="rId3">
            <a:extLst>
              <a:ext uri="{28A0092B-C50C-407E-A947-70E740481C1C}">
                <a14:useLocalDpi xmlns:a14="http://schemas.microsoft.com/office/drawing/2010/main" val="0"/>
              </a:ext>
            </a:extLst>
          </a:blip>
          <a:srcRect t="-1" b="77769"/>
          <a:stretch/>
        </p:blipFill>
        <p:spPr>
          <a:xfrm>
            <a:off x="4068000" y="1090800"/>
            <a:ext cx="8136000" cy="1042056"/>
          </a:xfrm>
          <a:prstGeom prst="rect">
            <a:avLst/>
          </a:prstGeom>
        </p:spPr>
      </p:pic>
      <p:pic>
        <p:nvPicPr>
          <p:cNvPr id="7" name="Grafik 6"/>
          <p:cNvPicPr>
            <a:picLocks noChangeAspect="1"/>
          </p:cNvPicPr>
          <p:nvPr/>
        </p:nvPicPr>
        <p:blipFill>
          <a:blip r:embed="rId4"/>
          <a:stretch>
            <a:fillRect/>
          </a:stretch>
        </p:blipFill>
        <p:spPr>
          <a:xfrm>
            <a:off x="4050807" y="2300584"/>
            <a:ext cx="6170566" cy="480344"/>
          </a:xfrm>
          <a:prstGeom prst="rect">
            <a:avLst/>
          </a:prstGeom>
        </p:spPr>
      </p:pic>
      <p:grpSp>
        <p:nvGrpSpPr>
          <p:cNvPr id="18" name="Gruppieren 17"/>
          <p:cNvGrpSpPr/>
          <p:nvPr/>
        </p:nvGrpSpPr>
        <p:grpSpPr>
          <a:xfrm>
            <a:off x="4050807" y="3391142"/>
            <a:ext cx="5933625" cy="430887"/>
            <a:chOff x="4068000" y="3567094"/>
            <a:chExt cx="5933625" cy="430887"/>
          </a:xfrm>
        </p:grpSpPr>
        <p:pic>
          <p:nvPicPr>
            <p:cNvPr id="11" name="Grafik 10"/>
            <p:cNvPicPr>
              <a:picLocks noChangeAspect="1"/>
            </p:cNvPicPr>
            <p:nvPr/>
          </p:nvPicPr>
          <p:blipFill>
            <a:blip r:embed="rId5"/>
            <a:stretch>
              <a:fillRect/>
            </a:stretch>
          </p:blipFill>
          <p:spPr>
            <a:xfrm>
              <a:off x="4068000" y="3567094"/>
              <a:ext cx="2160630" cy="401655"/>
            </a:xfrm>
            <a:prstGeom prst="rect">
              <a:avLst/>
            </a:prstGeom>
          </p:spPr>
        </p:pic>
        <p:sp>
          <p:nvSpPr>
            <p:cNvPr id="17" name="Rechteck 16"/>
            <p:cNvSpPr/>
            <p:nvPr/>
          </p:nvSpPr>
          <p:spPr>
            <a:xfrm>
              <a:off x="6583702" y="3567094"/>
              <a:ext cx="3417923" cy="430887"/>
            </a:xfrm>
            <a:prstGeom prst="rect">
              <a:avLst/>
            </a:prstGeom>
          </p:spPr>
          <p:txBody>
            <a:bodyPr wrap="none">
              <a:spAutoFit/>
            </a:bodyPr>
            <a:lstStyle/>
            <a:p>
              <a:pPr indent="-96838"/>
              <a:r>
                <a:rPr lang="en-US" sz="2200" dirty="0"/>
                <a:t>choose a view description</a:t>
              </a:r>
            </a:p>
          </p:txBody>
        </p:sp>
      </p:grpSp>
      <p:grpSp>
        <p:nvGrpSpPr>
          <p:cNvPr id="21" name="Gruppieren 20"/>
          <p:cNvGrpSpPr/>
          <p:nvPr/>
        </p:nvGrpSpPr>
        <p:grpSpPr>
          <a:xfrm>
            <a:off x="4057650" y="4477118"/>
            <a:ext cx="4774654" cy="432649"/>
            <a:chOff x="5068809" y="4381064"/>
            <a:chExt cx="4774654" cy="432649"/>
          </a:xfrm>
        </p:grpSpPr>
        <p:pic>
          <p:nvPicPr>
            <p:cNvPr id="19" name="Grafik 18"/>
            <p:cNvPicPr>
              <a:picLocks noChangeAspect="1"/>
            </p:cNvPicPr>
            <p:nvPr/>
          </p:nvPicPr>
          <p:blipFill>
            <a:blip r:embed="rId6"/>
            <a:stretch>
              <a:fillRect/>
            </a:stretch>
          </p:blipFill>
          <p:spPr>
            <a:xfrm>
              <a:off x="5068809" y="4381064"/>
              <a:ext cx="704285" cy="372857"/>
            </a:xfrm>
            <a:prstGeom prst="rect">
              <a:avLst/>
            </a:prstGeom>
          </p:spPr>
        </p:pic>
        <p:sp>
          <p:nvSpPr>
            <p:cNvPr id="20" name="Rechteck 19"/>
            <p:cNvSpPr/>
            <p:nvPr/>
          </p:nvSpPr>
          <p:spPr>
            <a:xfrm>
              <a:off x="7603747" y="4382826"/>
              <a:ext cx="2239716" cy="430887"/>
            </a:xfrm>
            <a:prstGeom prst="rect">
              <a:avLst/>
            </a:prstGeom>
          </p:spPr>
          <p:txBody>
            <a:bodyPr wrap="none">
              <a:spAutoFit/>
            </a:bodyPr>
            <a:lstStyle/>
            <a:p>
              <a:r>
                <a:rPr lang="en-US" sz="2200" dirty="0" smtClean="0"/>
                <a:t>Start / Stop view</a:t>
              </a:r>
              <a:endParaRPr lang="en-US" sz="2200" dirty="0"/>
            </a:p>
          </p:txBody>
        </p:sp>
      </p:grpSp>
      <p:grpSp>
        <p:nvGrpSpPr>
          <p:cNvPr id="24" name="Gruppieren 23"/>
          <p:cNvGrpSpPr/>
          <p:nvPr/>
        </p:nvGrpSpPr>
        <p:grpSpPr>
          <a:xfrm>
            <a:off x="4068000" y="5790686"/>
            <a:ext cx="7579155" cy="430887"/>
            <a:chOff x="4367808" y="5805264"/>
            <a:chExt cx="7579155" cy="430887"/>
          </a:xfrm>
        </p:grpSpPr>
        <p:pic>
          <p:nvPicPr>
            <p:cNvPr id="22" name="Grafik 21"/>
            <p:cNvPicPr>
              <a:picLocks noChangeAspect="1"/>
            </p:cNvPicPr>
            <p:nvPr/>
          </p:nvPicPr>
          <p:blipFill>
            <a:blip r:embed="rId7"/>
            <a:stretch>
              <a:fillRect/>
            </a:stretch>
          </p:blipFill>
          <p:spPr>
            <a:xfrm>
              <a:off x="4367808" y="5805264"/>
              <a:ext cx="2361428" cy="400476"/>
            </a:xfrm>
            <a:prstGeom prst="rect">
              <a:avLst/>
            </a:prstGeom>
          </p:spPr>
        </p:pic>
        <p:sp>
          <p:nvSpPr>
            <p:cNvPr id="23" name="Rechteck 22"/>
            <p:cNvSpPr/>
            <p:nvPr/>
          </p:nvSpPr>
          <p:spPr>
            <a:xfrm>
              <a:off x="6893977" y="5805264"/>
              <a:ext cx="5052986" cy="430887"/>
            </a:xfrm>
            <a:prstGeom prst="rect">
              <a:avLst/>
            </a:prstGeom>
          </p:spPr>
          <p:txBody>
            <a:bodyPr wrap="none">
              <a:spAutoFit/>
            </a:bodyPr>
            <a:lstStyle/>
            <a:p>
              <a:r>
                <a:rPr lang="en-US" sz="2200" dirty="0"/>
                <a:t>select </a:t>
              </a:r>
              <a:r>
                <a:rPr lang="en-US" sz="2200" dirty="0" smtClean="0"/>
                <a:t>module side </a:t>
              </a:r>
              <a:r>
                <a:rPr lang="en-US" sz="2200" dirty="0"/>
                <a:t>and rotation degree</a:t>
              </a:r>
            </a:p>
          </p:txBody>
        </p:sp>
      </p:grpSp>
    </p:spTree>
    <p:extLst>
      <p:ext uri="{BB962C8B-B14F-4D97-AF65-F5344CB8AC3E}">
        <p14:creationId xmlns:p14="http://schemas.microsoft.com/office/powerpoint/2010/main" val="2422273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en-US" noProof="0" dirty="0" smtClean="0"/>
              <a:t>XTS Viewer</a:t>
            </a:r>
          </a:p>
          <a:p>
            <a:endParaRPr lang="en-US" dirty="0" smtClean="0"/>
          </a:p>
          <a:p>
            <a:pPr lvl="1"/>
            <a:r>
              <a:rPr lang="en-US" dirty="0"/>
              <a:t>C</a:t>
            </a:r>
            <a:r>
              <a:rPr lang="en-US" noProof="0" dirty="0" err="1" smtClean="0"/>
              <a:t>omplete</a:t>
            </a:r>
            <a:r>
              <a:rPr lang="en-US" noProof="0" dirty="0" smtClean="0"/>
              <a:t> view</a:t>
            </a:r>
          </a:p>
          <a:p>
            <a:endParaRPr lang="en-US" noProof="0" dirty="0" smtClean="0"/>
          </a:p>
        </p:txBody>
      </p:sp>
      <p:sp>
        <p:nvSpPr>
          <p:cNvPr id="4" name="Titel 3"/>
          <p:cNvSpPr>
            <a:spLocks noGrp="1"/>
          </p:cNvSpPr>
          <p:nvPr>
            <p:ph type="title"/>
          </p:nvPr>
        </p:nvSpPr>
        <p:spPr/>
        <p:txBody>
          <a:bodyPr/>
          <a:lstStyle/>
          <a:p>
            <a:r>
              <a:rPr lang="en-US" dirty="0"/>
              <a:t>XTS Viewer</a:t>
            </a:r>
            <a:endParaRPr lang="en-US" noProof="0" dirty="0"/>
          </a:p>
        </p:txBody>
      </p:sp>
      <p:pic>
        <p:nvPicPr>
          <p:cNvPr id="14" name="Grafik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000" y="1090800"/>
            <a:ext cx="8136000" cy="4687200"/>
          </a:xfrm>
          <a:prstGeom prst="rect">
            <a:avLst/>
          </a:prstGeom>
        </p:spPr>
      </p:pic>
    </p:spTree>
    <p:extLst>
      <p:ext uri="{BB962C8B-B14F-4D97-AF65-F5344CB8AC3E}">
        <p14:creationId xmlns:p14="http://schemas.microsoft.com/office/powerpoint/2010/main" val="3432418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en-US" noProof="0" dirty="0" smtClean="0"/>
              <a:t>XTS Viewer</a:t>
            </a:r>
          </a:p>
          <a:p>
            <a:endParaRPr lang="en-US" dirty="0" smtClean="0"/>
          </a:p>
          <a:p>
            <a:pPr lvl="1"/>
            <a:r>
              <a:rPr lang="en-US" dirty="0" smtClean="0"/>
              <a:t>Show Mover Positions</a:t>
            </a:r>
            <a:br>
              <a:rPr lang="en-US" dirty="0" smtClean="0"/>
            </a:br>
            <a:r>
              <a:rPr lang="en-US" dirty="0" smtClean="0"/>
              <a:t>(Modulo Value)</a:t>
            </a:r>
          </a:p>
          <a:p>
            <a:endParaRPr lang="en-US" noProof="0" dirty="0" smtClean="0"/>
          </a:p>
          <a:p>
            <a:endParaRPr lang="en-US" noProof="0" dirty="0" smtClean="0"/>
          </a:p>
        </p:txBody>
      </p:sp>
      <p:sp>
        <p:nvSpPr>
          <p:cNvPr id="4" name="Titel 3"/>
          <p:cNvSpPr>
            <a:spLocks noGrp="1"/>
          </p:cNvSpPr>
          <p:nvPr>
            <p:ph type="title"/>
          </p:nvPr>
        </p:nvSpPr>
        <p:spPr/>
        <p:txBody>
          <a:bodyPr/>
          <a:lstStyle/>
          <a:p>
            <a:r>
              <a:rPr lang="en-US" dirty="0"/>
              <a:t>XTS Viewer</a:t>
            </a:r>
            <a:endParaRPr lang="en-US" noProof="0"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000" y="1090800"/>
            <a:ext cx="8136000" cy="4687200"/>
          </a:xfrm>
          <a:prstGeom prst="rect">
            <a:avLst/>
          </a:prstGeom>
        </p:spPr>
      </p:pic>
      <p:pic>
        <p:nvPicPr>
          <p:cNvPr id="10" name="Grafik 9"/>
          <p:cNvPicPr>
            <a:picLocks noChangeAspect="1"/>
          </p:cNvPicPr>
          <p:nvPr/>
        </p:nvPicPr>
        <p:blipFill>
          <a:blip r:embed="rId4"/>
          <a:stretch>
            <a:fillRect/>
          </a:stretch>
        </p:blipFill>
        <p:spPr>
          <a:xfrm>
            <a:off x="2207568" y="4724556"/>
            <a:ext cx="1542857" cy="1419048"/>
          </a:xfrm>
          <a:prstGeom prst="rect">
            <a:avLst/>
          </a:prstGeom>
        </p:spPr>
      </p:pic>
      <p:pic>
        <p:nvPicPr>
          <p:cNvPr id="11" name="Grafik 10"/>
          <p:cNvPicPr>
            <a:picLocks noChangeAspect="1"/>
          </p:cNvPicPr>
          <p:nvPr/>
        </p:nvPicPr>
        <p:blipFill>
          <a:blip r:embed="rId5"/>
          <a:stretch>
            <a:fillRect/>
          </a:stretch>
        </p:blipFill>
        <p:spPr>
          <a:xfrm>
            <a:off x="626396" y="4002724"/>
            <a:ext cx="1276190" cy="333333"/>
          </a:xfrm>
          <a:prstGeom prst="rect">
            <a:avLst/>
          </a:prstGeom>
        </p:spPr>
      </p:pic>
      <p:cxnSp>
        <p:nvCxnSpPr>
          <p:cNvPr id="13" name="Gerade Verbindung mit Pfeil 12"/>
          <p:cNvCxnSpPr/>
          <p:nvPr/>
        </p:nvCxnSpPr>
        <p:spPr>
          <a:xfrm>
            <a:off x="1969346" y="4302918"/>
            <a:ext cx="551179" cy="355964"/>
          </a:xfrm>
          <a:prstGeom prst="straightConnector1">
            <a:avLst/>
          </a:prstGeom>
          <a:ln w="50800">
            <a:solidFill>
              <a:srgbClr val="183F5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98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a:xfrm>
            <a:off x="0" y="1090800"/>
            <a:ext cx="12201600" cy="5767200"/>
          </a:xfrm>
        </p:spPr>
      </p:pic>
      <p:sp>
        <p:nvSpPr>
          <p:cNvPr id="5" name="Textplatzhalter 4"/>
          <p:cNvSpPr>
            <a:spLocks noGrp="1"/>
          </p:cNvSpPr>
          <p:nvPr>
            <p:ph type="body" sz="quarter" idx="15"/>
          </p:nvPr>
        </p:nvSpPr>
        <p:spPr>
          <a:xfrm>
            <a:off x="0" y="1090800"/>
            <a:ext cx="4799856" cy="5767200"/>
          </a:xfrm>
          <a:solidFill>
            <a:srgbClr val="FFFFFF">
              <a:alpha val="80000"/>
            </a:srgbClr>
          </a:solidFill>
        </p:spPr>
        <p:txBody>
          <a:bodyPr/>
          <a:lstStyle/>
          <a:p>
            <a:pPr marL="457200" indent="-457200">
              <a:buFont typeface="+mj-lt"/>
              <a:buAutoNum type="arabicPeriod"/>
            </a:pPr>
            <a:endParaRPr lang="en-US" b="1" noProof="0" dirty="0" smtClean="0"/>
          </a:p>
          <a:p>
            <a:pPr marL="457200" indent="-457200">
              <a:buFont typeface="+mj-lt"/>
              <a:buAutoNum type="arabicPeriod"/>
            </a:pPr>
            <a:r>
              <a:rPr lang="en-US" noProof="0" dirty="0" smtClean="0"/>
              <a:t>XPU Introduction</a:t>
            </a:r>
          </a:p>
          <a:p>
            <a:pPr marL="457200" indent="-457200">
              <a:buFont typeface="+mj-lt"/>
              <a:buAutoNum type="arabicPeriod"/>
            </a:pPr>
            <a:r>
              <a:rPr lang="en-US" noProof="0" dirty="0" smtClean="0"/>
              <a:t>XTS Configuration Process</a:t>
            </a:r>
          </a:p>
          <a:p>
            <a:pPr marL="457200" indent="-457200">
              <a:buFont typeface="+mj-lt"/>
              <a:buAutoNum type="arabicPeriod"/>
            </a:pPr>
            <a:r>
              <a:rPr lang="en-US" noProof="0" dirty="0" smtClean="0"/>
              <a:t>XPU – Deep Dive</a:t>
            </a:r>
            <a:endParaRPr lang="en-US" dirty="0" smtClean="0"/>
          </a:p>
          <a:p>
            <a:pPr marL="457200" indent="-457200">
              <a:buFont typeface="+mj-lt"/>
              <a:buAutoNum type="arabicPeriod"/>
            </a:pPr>
            <a:r>
              <a:rPr lang="en-US" dirty="0" smtClean="0"/>
              <a:t>XTS Viewer</a:t>
            </a:r>
          </a:p>
          <a:p>
            <a:pPr marL="457200" indent="-457200">
              <a:buFont typeface="+mj-lt"/>
              <a:buAutoNum type="arabicPeriod"/>
            </a:pPr>
            <a:r>
              <a:rPr lang="en-US" b="1" dirty="0" smtClean="0"/>
              <a:t>Mover 1</a:t>
            </a:r>
          </a:p>
          <a:p>
            <a:pPr marL="457200" indent="-457200">
              <a:buFont typeface="+mj-lt"/>
              <a:buAutoNum type="arabicPeriod"/>
            </a:pPr>
            <a:r>
              <a:rPr lang="en-US" dirty="0" smtClean="0"/>
              <a:t>Simulation Mode</a:t>
            </a:r>
          </a:p>
          <a:p>
            <a:pPr marL="457200" indent="-457200">
              <a:buFont typeface="+mj-lt"/>
              <a:buAutoNum type="arabicPeriod"/>
            </a:pPr>
            <a:endParaRPr lang="en-US" b="1" noProof="0" dirty="0" smtClean="0"/>
          </a:p>
          <a:p>
            <a:pPr marL="819150" lvl="1" indent="-457200">
              <a:buFont typeface="+mj-lt"/>
              <a:buAutoNum type="alphaLcParenR"/>
            </a:pPr>
            <a:endParaRPr lang="en-US" b="1" noProof="0" dirty="0" smtClean="0"/>
          </a:p>
          <a:p>
            <a:endParaRPr lang="en-US" noProof="0" dirty="0"/>
          </a:p>
        </p:txBody>
      </p:sp>
      <p:sp>
        <p:nvSpPr>
          <p:cNvPr id="4" name="Titel 3"/>
          <p:cNvSpPr>
            <a:spLocks noGrp="1"/>
          </p:cNvSpPr>
          <p:nvPr>
            <p:ph type="title"/>
          </p:nvPr>
        </p:nvSpPr>
        <p:spPr/>
        <p:txBody>
          <a:bodyPr/>
          <a:lstStyle/>
          <a:p>
            <a:r>
              <a:rPr lang="en-US" noProof="0" dirty="0" smtClean="0"/>
              <a:t>Agenda | XTS- TcIoXtsProcessingUnit (XPU)</a:t>
            </a:r>
            <a:endParaRPr lang="en-US" noProof="0" dirty="0"/>
          </a:p>
        </p:txBody>
      </p:sp>
    </p:spTree>
    <p:extLst>
      <p:ext uri="{BB962C8B-B14F-4D97-AF65-F5344CB8AC3E}">
        <p14:creationId xmlns:p14="http://schemas.microsoft.com/office/powerpoint/2010/main" val="36214509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en-US" dirty="0" smtClean="0"/>
              <a:t>Mover 1 functionality</a:t>
            </a:r>
          </a:p>
          <a:p>
            <a:endParaRPr lang="en-US" dirty="0" smtClean="0"/>
          </a:p>
          <a:p>
            <a:pPr marL="0" indent="0">
              <a:buNone/>
            </a:pPr>
            <a:r>
              <a:rPr lang="en-US" dirty="0" smtClean="0"/>
              <a:t>The purpose of the Mover 1 detection is to identify a mover as a main mover and to distinguish it from the subsequent movers.</a:t>
            </a:r>
          </a:p>
          <a:p>
            <a:pPr marL="0" indent="0">
              <a:buNone/>
            </a:pPr>
            <a:endParaRPr lang="en-US" dirty="0" smtClean="0"/>
          </a:p>
          <a:p>
            <a:pPr marL="0" indent="0">
              <a:buNone/>
            </a:pPr>
            <a:r>
              <a:rPr lang="en-US" dirty="0" smtClean="0"/>
              <a:t>This offers then advantage of a clear correlation between mover hardware and software axis.</a:t>
            </a:r>
            <a:endParaRPr lang="en-US" dirty="0"/>
          </a:p>
        </p:txBody>
      </p:sp>
      <p:sp>
        <p:nvSpPr>
          <p:cNvPr id="3" name="Titel 2"/>
          <p:cNvSpPr>
            <a:spLocks noGrp="1"/>
          </p:cNvSpPr>
          <p:nvPr>
            <p:ph type="title"/>
          </p:nvPr>
        </p:nvSpPr>
        <p:spPr/>
        <p:txBody>
          <a:bodyPr/>
          <a:lstStyle/>
          <a:p>
            <a:r>
              <a:rPr lang="en-US" dirty="0" smtClean="0"/>
              <a:t>Mover 1</a:t>
            </a:r>
            <a:endParaRPr lang="en-US" dirty="0"/>
          </a:p>
        </p:txBody>
      </p:sp>
      <p:pic>
        <p:nvPicPr>
          <p:cNvPr id="1028" name="Picture 4" descr="XTS_Mover_01_without_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3559"/>
            <a:ext cx="5907442" cy="434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6379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en-US" dirty="0" smtClean="0"/>
              <a:t>Mover 1 functionality</a:t>
            </a:r>
          </a:p>
          <a:p>
            <a:endParaRPr lang="en-US" dirty="0" smtClean="0"/>
          </a:p>
          <a:p>
            <a:pPr marL="0" indent="0">
              <a:buNone/>
            </a:pPr>
            <a:r>
              <a:rPr lang="en-US" dirty="0" smtClean="0"/>
              <a:t>Therefore  one Mover with a special magnetic plate set is used (Mover1).</a:t>
            </a:r>
          </a:p>
          <a:p>
            <a:pPr marL="0" indent="0">
              <a:buNone/>
            </a:pPr>
            <a:endParaRPr lang="en-US" dirty="0" smtClean="0"/>
          </a:p>
          <a:p>
            <a:pPr marL="0" indent="0">
              <a:buNone/>
            </a:pPr>
            <a:r>
              <a:rPr lang="en-US" dirty="0" smtClean="0"/>
              <a:t>These magnets creates an inverted magnetic field.</a:t>
            </a:r>
          </a:p>
          <a:p>
            <a:pPr marL="0" indent="0">
              <a:buNone/>
            </a:pPr>
            <a:r>
              <a:rPr lang="en-US" dirty="0" smtClean="0"/>
              <a:t>This magnetic plate set exhibits a different behavior when the Mover1 search is triggered (</a:t>
            </a:r>
            <a:r>
              <a:rPr lang="en-US" dirty="0" err="1" smtClean="0"/>
              <a:t>MoverIdDetection</a:t>
            </a:r>
            <a:r>
              <a:rPr lang="en-US" dirty="0" smtClean="0"/>
              <a:t>)</a:t>
            </a:r>
            <a:endParaRPr lang="en-US" dirty="0"/>
          </a:p>
        </p:txBody>
      </p:sp>
      <p:sp>
        <p:nvSpPr>
          <p:cNvPr id="3" name="Titel 2"/>
          <p:cNvSpPr>
            <a:spLocks noGrp="1"/>
          </p:cNvSpPr>
          <p:nvPr>
            <p:ph type="title"/>
          </p:nvPr>
        </p:nvSpPr>
        <p:spPr/>
        <p:txBody>
          <a:bodyPr/>
          <a:lstStyle/>
          <a:p>
            <a:r>
              <a:rPr lang="en-US" dirty="0" smtClean="0"/>
              <a:t>Mover 1</a:t>
            </a:r>
            <a:endParaRPr lang="en-US" dirty="0"/>
          </a:p>
        </p:txBody>
      </p:sp>
      <p:pic>
        <p:nvPicPr>
          <p:cNvPr id="1028" name="Picture 4" descr="XTS_Mover_01_without_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3559"/>
            <a:ext cx="5907442" cy="434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1949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en-US" dirty="0" err="1" smtClean="0"/>
              <a:t>MoverldDetection</a:t>
            </a:r>
            <a:endParaRPr lang="en-US" dirty="0" smtClean="0"/>
          </a:p>
          <a:p>
            <a:endParaRPr lang="en-US" dirty="0"/>
          </a:p>
          <a:p>
            <a:pPr marL="0" indent="0">
              <a:buNone/>
            </a:pPr>
            <a:r>
              <a:rPr lang="en-US" dirty="0"/>
              <a:t>When </a:t>
            </a:r>
            <a:r>
              <a:rPr lang="en-US" dirty="0" err="1"/>
              <a:t>MoverldDetection</a:t>
            </a:r>
            <a:r>
              <a:rPr lang="en-US" dirty="0"/>
              <a:t> is trigger, </a:t>
            </a:r>
            <a:r>
              <a:rPr lang="en-US" dirty="0" smtClean="0"/>
              <a:t>all Movers </a:t>
            </a:r>
            <a:r>
              <a:rPr lang="en-US" dirty="0"/>
              <a:t>make a small </a:t>
            </a:r>
            <a:r>
              <a:rPr lang="en-US" dirty="0" smtClean="0"/>
              <a:t>movement </a:t>
            </a:r>
            <a:br>
              <a:rPr lang="en-US" dirty="0" smtClean="0"/>
            </a:br>
            <a:r>
              <a:rPr lang="en-US" dirty="0" smtClean="0"/>
              <a:t>like </a:t>
            </a:r>
            <a:r>
              <a:rPr lang="en-US" dirty="0"/>
              <a:t>"Wake and Shake".</a:t>
            </a:r>
          </a:p>
          <a:p>
            <a:pPr marL="0" indent="0">
              <a:buNone/>
            </a:pPr>
            <a:endParaRPr lang="en-US" dirty="0" smtClean="0"/>
          </a:p>
          <a:p>
            <a:pPr marL="0" indent="0">
              <a:buNone/>
            </a:pPr>
            <a:r>
              <a:rPr lang="en-US" dirty="0" smtClean="0"/>
              <a:t>Therefore </a:t>
            </a:r>
            <a:r>
              <a:rPr lang="en-US" dirty="0"/>
              <a:t>48V power supply is required.</a:t>
            </a:r>
          </a:p>
        </p:txBody>
      </p:sp>
      <p:sp>
        <p:nvSpPr>
          <p:cNvPr id="3" name="Titel 2"/>
          <p:cNvSpPr>
            <a:spLocks noGrp="1"/>
          </p:cNvSpPr>
          <p:nvPr>
            <p:ph type="title"/>
          </p:nvPr>
        </p:nvSpPr>
        <p:spPr/>
        <p:txBody>
          <a:bodyPr/>
          <a:lstStyle/>
          <a:p>
            <a:r>
              <a:rPr lang="en-US" dirty="0" smtClean="0"/>
              <a:t>Mover 1</a:t>
            </a:r>
            <a:endParaRPr lang="en-US" dirty="0"/>
          </a:p>
        </p:txBody>
      </p:sp>
      <p:pic>
        <p:nvPicPr>
          <p:cNvPr id="1028" name="Picture 4" descr="XTS_Mover_01_without_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3559"/>
            <a:ext cx="5907442" cy="434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1621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a:srcRect t="51025" b="799"/>
          <a:stretch/>
        </p:blipFill>
        <p:spPr>
          <a:xfrm>
            <a:off x="8758800" y="1090800"/>
            <a:ext cx="3428572" cy="2626232"/>
          </a:xfrm>
          <a:prstGeom prst="rect">
            <a:avLst/>
          </a:prstGeom>
        </p:spPr>
      </p:pic>
      <p:sp>
        <p:nvSpPr>
          <p:cNvPr id="2" name="Textplatzhalter 1"/>
          <p:cNvSpPr>
            <a:spLocks noGrp="1"/>
          </p:cNvSpPr>
          <p:nvPr>
            <p:ph type="body" sz="quarter" idx="15"/>
          </p:nvPr>
        </p:nvSpPr>
        <p:spPr/>
        <p:txBody>
          <a:bodyPr/>
          <a:lstStyle/>
          <a:p>
            <a:r>
              <a:rPr lang="en-US" dirty="0" err="1" smtClean="0"/>
              <a:t>MoverldDetection</a:t>
            </a:r>
            <a:endParaRPr lang="en-US" dirty="0" smtClean="0"/>
          </a:p>
          <a:p>
            <a:endParaRPr lang="en-US" dirty="0" smtClean="0"/>
          </a:p>
          <a:p>
            <a:pPr marL="0" indent="0">
              <a:buNone/>
            </a:pPr>
            <a:r>
              <a:rPr lang="en-US" dirty="0" smtClean="0"/>
              <a:t>The mover detection across all movers is controlled via the </a:t>
            </a:r>
            <a:r>
              <a:rPr lang="en-US" dirty="0" err="1" smtClean="0"/>
              <a:t>TcloXtsProcessingUnit</a:t>
            </a:r>
            <a:r>
              <a:rPr lang="en-US" dirty="0" smtClean="0"/>
              <a:t> (XPU) object.</a:t>
            </a:r>
          </a:p>
          <a:p>
            <a:pPr marL="0" indent="0">
              <a:buNone/>
            </a:pPr>
            <a:endParaRPr lang="en-US" dirty="0" smtClean="0"/>
          </a:p>
          <a:p>
            <a:pPr marL="0" indent="0">
              <a:buNone/>
            </a:pPr>
            <a:r>
              <a:rPr lang="en-US" dirty="0" smtClean="0"/>
              <a:t>You have the option to apply </a:t>
            </a:r>
            <a:br>
              <a:rPr lang="en-US" dirty="0" smtClean="0"/>
            </a:br>
            <a:r>
              <a:rPr lang="en-US" dirty="0" smtClean="0"/>
              <a:t>general detection parameters </a:t>
            </a:r>
          </a:p>
          <a:p>
            <a:pPr marL="0" indent="0">
              <a:buNone/>
            </a:pPr>
            <a:r>
              <a:rPr lang="en-US" dirty="0" smtClean="0"/>
              <a:t>and to trigger the Mover 1 search manually.</a:t>
            </a:r>
            <a:endParaRPr lang="en-US" dirty="0"/>
          </a:p>
        </p:txBody>
      </p:sp>
      <p:sp>
        <p:nvSpPr>
          <p:cNvPr id="3" name="Titel 2"/>
          <p:cNvSpPr>
            <a:spLocks noGrp="1"/>
          </p:cNvSpPr>
          <p:nvPr>
            <p:ph type="title"/>
          </p:nvPr>
        </p:nvSpPr>
        <p:spPr/>
        <p:txBody>
          <a:bodyPr/>
          <a:lstStyle/>
          <a:p>
            <a:r>
              <a:rPr lang="en-US" smtClean="0"/>
              <a:t>Mover 1</a:t>
            </a:r>
            <a:endParaRPr lang="en-US" dirty="0"/>
          </a:p>
        </p:txBody>
      </p:sp>
      <p:pic>
        <p:nvPicPr>
          <p:cNvPr id="1028" name="Picture 4" descr="XTS_Mover_01_without_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68" y="1143415"/>
            <a:ext cx="1800199" cy="132412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801" y="2520154"/>
            <a:ext cx="6085229" cy="4476041"/>
          </a:xfrm>
          <a:prstGeom prst="rect">
            <a:avLst/>
          </a:prstGeom>
        </p:spPr>
      </p:pic>
    </p:spTree>
    <p:extLst>
      <p:ext uri="{BB962C8B-B14F-4D97-AF65-F5344CB8AC3E}">
        <p14:creationId xmlns:p14="http://schemas.microsoft.com/office/powerpoint/2010/main" val="3180245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p:cNvSpPr>
            <a:spLocks noGrp="1"/>
          </p:cNvSpPr>
          <p:nvPr>
            <p:ph type="pic" sz="quarter" idx="14"/>
          </p:nvPr>
        </p:nvSpPr>
        <p:spPr/>
      </p:sp>
      <p:sp>
        <p:nvSpPr>
          <p:cNvPr id="7" name="Textplatzhalter 6"/>
          <p:cNvSpPr>
            <a:spLocks noGrp="1"/>
          </p:cNvSpPr>
          <p:nvPr>
            <p:ph type="body" sz="quarter" idx="15"/>
          </p:nvPr>
        </p:nvSpPr>
        <p:spPr/>
        <p:txBody>
          <a:bodyPr/>
          <a:lstStyle/>
          <a:p>
            <a:pPr marL="285750" indent="-285750">
              <a:buFont typeface="Arial" panose="020B0604020202020204" pitchFamily="34" charset="0"/>
              <a:buChar char="•"/>
            </a:pPr>
            <a:r>
              <a:rPr lang="en-US" noProof="0" dirty="0" smtClean="0"/>
              <a:t>Collects the input channels of all terminals and calculates an </a:t>
            </a:r>
            <a:r>
              <a:rPr lang="en-US" u="sng" noProof="0" dirty="0" smtClean="0"/>
              <a:t>absolute</a:t>
            </a:r>
            <a:r>
              <a:rPr lang="en-US" noProof="0" dirty="0" smtClean="0"/>
              <a:t> position for each mover. </a:t>
            </a:r>
            <a:br>
              <a:rPr lang="en-US" noProof="0" dirty="0" smtClean="0"/>
            </a:br>
            <a:r>
              <a:rPr lang="en-US" noProof="0" dirty="0" smtClean="0"/>
              <a:t>(It knows the XTS topology.)</a:t>
            </a:r>
          </a:p>
          <a:p>
            <a:pPr marL="285750" indent="-285750">
              <a:buFont typeface="Arial" panose="020B0604020202020204" pitchFamily="34" charset="0"/>
              <a:buChar char="•"/>
            </a:pPr>
            <a:endParaRPr lang="en-US" noProof="0" dirty="0" smtClean="0"/>
          </a:p>
          <a:p>
            <a:pPr marL="285750" indent="-285750">
              <a:buFont typeface="Arial" panose="020B0604020202020204" pitchFamily="34" charset="0"/>
              <a:buChar char="•"/>
            </a:pPr>
            <a:r>
              <a:rPr lang="en-US" noProof="0" dirty="0" smtClean="0"/>
              <a:t>Forwards the current output of the controller (SoftDrive) to the individual coils which are activated by a mover.</a:t>
            </a:r>
          </a:p>
          <a:p>
            <a:pPr marL="285750" indent="-285750">
              <a:buFont typeface="Arial" panose="020B0604020202020204" pitchFamily="34" charset="0"/>
              <a:buChar char="•"/>
            </a:pPr>
            <a:endParaRPr lang="en-US" noProof="0" dirty="0" smtClean="0"/>
          </a:p>
          <a:p>
            <a:pPr marL="285750" indent="-285750">
              <a:buFont typeface="Arial" panose="020B0604020202020204" pitchFamily="34" charset="0"/>
              <a:buChar char="•"/>
            </a:pPr>
            <a:r>
              <a:rPr lang="en-US" noProof="0" dirty="0" smtClean="0"/>
              <a:t>Handles module boundaries smoothly.</a:t>
            </a:r>
          </a:p>
          <a:p>
            <a:endParaRPr lang="en-US" noProof="0" dirty="0"/>
          </a:p>
        </p:txBody>
      </p:sp>
      <p:sp>
        <p:nvSpPr>
          <p:cNvPr id="5" name="Titel 4"/>
          <p:cNvSpPr>
            <a:spLocks noGrp="1"/>
          </p:cNvSpPr>
          <p:nvPr>
            <p:ph type="title"/>
          </p:nvPr>
        </p:nvSpPr>
        <p:spPr/>
        <p:txBody>
          <a:bodyPr/>
          <a:lstStyle/>
          <a:p>
            <a:r>
              <a:rPr lang="en-US" noProof="0" dirty="0" smtClean="0"/>
              <a:t>XPU Introduction</a:t>
            </a:r>
            <a:endParaRPr lang="en-US" noProof="0" dirty="0"/>
          </a:p>
        </p:txBody>
      </p:sp>
      <p:grpSp>
        <p:nvGrpSpPr>
          <p:cNvPr id="3" name="Gruppieren 2"/>
          <p:cNvGrpSpPr/>
          <p:nvPr/>
        </p:nvGrpSpPr>
        <p:grpSpPr>
          <a:xfrm>
            <a:off x="6096000" y="1090800"/>
            <a:ext cx="6046041" cy="4650703"/>
            <a:chOff x="7490478" y="1082553"/>
            <a:chExt cx="4680002" cy="3756225"/>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478" y="1082553"/>
              <a:ext cx="4680000" cy="2879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Left Brace 1"/>
            <p:cNvSpPr/>
            <p:nvPr/>
          </p:nvSpPr>
          <p:spPr>
            <a:xfrm rot="16200000">
              <a:off x="9758472" y="2027283"/>
              <a:ext cx="144015" cy="4680001"/>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5"/>
            <p:cNvSpPr txBox="1"/>
            <p:nvPr/>
          </p:nvSpPr>
          <p:spPr>
            <a:xfrm>
              <a:off x="7920037" y="4534580"/>
              <a:ext cx="3820881" cy="304198"/>
            </a:xfrm>
            <a:prstGeom prst="rect">
              <a:avLst/>
            </a:prstGeom>
            <a:noFill/>
          </p:spPr>
          <p:txBody>
            <a:bodyPr wrap="square" rtlCol="0">
              <a:spAutoFit/>
            </a:bodyPr>
            <a:lstStyle/>
            <a:p>
              <a:r>
                <a:rPr lang="en-US" dirty="0"/>
                <a:t>The abstract components of one XTS </a:t>
              </a:r>
              <a:r>
                <a:rPr lang="en-US" dirty="0" smtClean="0"/>
                <a:t>module</a:t>
              </a:r>
              <a:endParaRPr lang="en-US" dirty="0"/>
            </a:p>
          </p:txBody>
        </p:sp>
      </p:grpSp>
    </p:spTree>
    <p:extLst>
      <p:ext uri="{BB962C8B-B14F-4D97-AF65-F5344CB8AC3E}">
        <p14:creationId xmlns:p14="http://schemas.microsoft.com/office/powerpoint/2010/main" val="38883440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a:srcRect t="51025" b="799"/>
          <a:stretch/>
        </p:blipFill>
        <p:spPr>
          <a:xfrm>
            <a:off x="8758800" y="1090800"/>
            <a:ext cx="3428572" cy="2626232"/>
          </a:xfrm>
          <a:prstGeom prst="rect">
            <a:avLst/>
          </a:prstGeom>
        </p:spPr>
      </p:pic>
      <p:sp>
        <p:nvSpPr>
          <p:cNvPr id="2" name="Textplatzhalter 1"/>
          <p:cNvSpPr>
            <a:spLocks noGrp="1"/>
          </p:cNvSpPr>
          <p:nvPr>
            <p:ph type="body" sz="quarter" idx="15"/>
          </p:nvPr>
        </p:nvSpPr>
        <p:spPr/>
        <p:txBody>
          <a:bodyPr/>
          <a:lstStyle/>
          <a:p>
            <a:r>
              <a:rPr lang="en-US" dirty="0" err="1" smtClean="0"/>
              <a:t>MoverldDetection</a:t>
            </a:r>
            <a:endParaRPr lang="en-US" dirty="0" smtClean="0"/>
          </a:p>
          <a:p>
            <a:endParaRPr lang="en-US" dirty="0" smtClean="0"/>
          </a:p>
          <a:p>
            <a:pPr marL="0" indent="0">
              <a:buNone/>
            </a:pPr>
            <a:r>
              <a:rPr lang="en-US" dirty="0" smtClean="0"/>
              <a:t>To use Mover </a:t>
            </a:r>
            <a:r>
              <a:rPr lang="en-US" dirty="0" err="1" smtClean="0"/>
              <a:t>ld</a:t>
            </a:r>
            <a:r>
              <a:rPr lang="en-US" dirty="0" smtClean="0"/>
              <a:t> detection </a:t>
            </a:r>
            <a:br>
              <a:rPr lang="en-US" dirty="0" smtClean="0"/>
            </a:br>
            <a:r>
              <a:rPr lang="en-US" dirty="0" smtClean="0"/>
              <a:t>the parameter "</a:t>
            </a:r>
            <a:r>
              <a:rPr lang="en-US" dirty="0" err="1" smtClean="0"/>
              <a:t>MoverldDetectionMode</a:t>
            </a:r>
            <a:r>
              <a:rPr lang="en-US" dirty="0" smtClean="0"/>
              <a:t>“</a:t>
            </a:r>
            <a:br>
              <a:rPr lang="en-US" dirty="0" smtClean="0"/>
            </a:br>
            <a:r>
              <a:rPr lang="en-US" dirty="0" smtClean="0"/>
              <a:t>has to change to "Mover1 ".</a:t>
            </a:r>
          </a:p>
        </p:txBody>
      </p:sp>
      <p:sp>
        <p:nvSpPr>
          <p:cNvPr id="3" name="Titel 2"/>
          <p:cNvSpPr>
            <a:spLocks noGrp="1"/>
          </p:cNvSpPr>
          <p:nvPr>
            <p:ph type="title"/>
          </p:nvPr>
        </p:nvSpPr>
        <p:spPr/>
        <p:txBody>
          <a:bodyPr/>
          <a:lstStyle/>
          <a:p>
            <a:r>
              <a:rPr lang="en-US" smtClean="0"/>
              <a:t>Mover 1</a:t>
            </a:r>
            <a:endParaRPr lang="en-US" dirty="0"/>
          </a:p>
        </p:txBody>
      </p:sp>
      <p:pic>
        <p:nvPicPr>
          <p:cNvPr id="1028" name="Picture 4" descr="XTS_Mover_01_without_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68" y="1143415"/>
            <a:ext cx="1800199" cy="132412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801" y="2520154"/>
            <a:ext cx="6085229" cy="4476041"/>
          </a:xfrm>
          <a:prstGeom prst="rect">
            <a:avLst/>
          </a:prstGeom>
        </p:spPr>
      </p:pic>
      <p:sp>
        <p:nvSpPr>
          <p:cNvPr id="9" name="Rechteck 8"/>
          <p:cNvSpPr/>
          <p:nvPr/>
        </p:nvSpPr>
        <p:spPr>
          <a:xfrm>
            <a:off x="1127448" y="3985214"/>
            <a:ext cx="5112568" cy="2308324"/>
          </a:xfrm>
          <a:prstGeom prst="rect">
            <a:avLst/>
          </a:prstGeom>
        </p:spPr>
        <p:txBody>
          <a:bodyPr wrap="square">
            <a:spAutoFit/>
          </a:bodyPr>
          <a:lstStyle/>
          <a:p>
            <a:r>
              <a:rPr lang="en-US" dirty="0">
                <a:latin typeface="Arial" panose="020B0604020202020204" pitchFamily="34" charset="0"/>
              </a:rPr>
              <a:t>When a Mover with the certain magnetic plate</a:t>
            </a:r>
          </a:p>
          <a:p>
            <a:r>
              <a:rPr lang="en-US" dirty="0">
                <a:latin typeface="Arial" panose="020B0604020202020204" pitchFamily="34" charset="0"/>
              </a:rPr>
              <a:t>is on the Track, this Parameter has to be</a:t>
            </a:r>
          </a:p>
          <a:p>
            <a:r>
              <a:rPr lang="en-US" dirty="0">
                <a:latin typeface="Arial" panose="020B0604020202020204" pitchFamily="34" charset="0"/>
              </a:rPr>
              <a:t>setup.</a:t>
            </a:r>
          </a:p>
          <a:p>
            <a:r>
              <a:rPr lang="en-US" dirty="0">
                <a:latin typeface="Arial" panose="020B0604020202020204" pitchFamily="34" charset="0"/>
              </a:rPr>
              <a:t>Otherwise this leads to unforeseen</a:t>
            </a:r>
          </a:p>
          <a:p>
            <a:r>
              <a:rPr lang="en-US" dirty="0">
                <a:latin typeface="Arial" panose="020B0604020202020204" pitchFamily="34" charset="0"/>
              </a:rPr>
              <a:t>movements of the mover.</a:t>
            </a:r>
          </a:p>
          <a:p>
            <a:r>
              <a:rPr lang="en-US" dirty="0">
                <a:latin typeface="Arial" panose="020B0604020202020204" pitchFamily="34" charset="0"/>
              </a:rPr>
              <a:t>Unforeseen movements can lead to injuries to</a:t>
            </a:r>
          </a:p>
          <a:p>
            <a:r>
              <a:rPr lang="en-US" dirty="0">
                <a:latin typeface="Arial" panose="020B0604020202020204" pitchFamily="34" charset="0"/>
              </a:rPr>
              <a:t>people and damage to tools and the</a:t>
            </a:r>
          </a:p>
          <a:p>
            <a:r>
              <a:rPr lang="en-US" dirty="0">
                <a:latin typeface="Arial" panose="020B0604020202020204" pitchFamily="34" charset="0"/>
              </a:rPr>
              <a:t>machine.</a:t>
            </a:r>
            <a:endParaRPr lang="en-US" dirty="0"/>
          </a:p>
        </p:txBody>
      </p:sp>
      <p:pic>
        <p:nvPicPr>
          <p:cNvPr id="11" name="Grafik 10"/>
          <p:cNvPicPr>
            <a:picLocks noChangeAspect="1"/>
          </p:cNvPicPr>
          <p:nvPr/>
        </p:nvPicPr>
        <p:blipFill>
          <a:blip r:embed="rId6"/>
          <a:stretch>
            <a:fillRect/>
          </a:stretch>
        </p:blipFill>
        <p:spPr>
          <a:xfrm>
            <a:off x="80884" y="4477677"/>
            <a:ext cx="1046564" cy="1253528"/>
          </a:xfrm>
          <a:prstGeom prst="rect">
            <a:avLst/>
          </a:prstGeom>
        </p:spPr>
      </p:pic>
      <p:pic>
        <p:nvPicPr>
          <p:cNvPr id="14" name="Grafik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8341" y="4345587"/>
            <a:ext cx="1565310" cy="533792"/>
          </a:xfrm>
          <a:prstGeom prst="rect">
            <a:avLst/>
          </a:prstGeom>
        </p:spPr>
      </p:pic>
      <p:sp>
        <p:nvSpPr>
          <p:cNvPr id="16" name="Rechteck 15"/>
          <p:cNvSpPr/>
          <p:nvPr/>
        </p:nvSpPr>
        <p:spPr>
          <a:xfrm>
            <a:off x="8561058" y="4275698"/>
            <a:ext cx="1614627" cy="625715"/>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780046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a:srcRect t="51025" b="799"/>
          <a:stretch/>
        </p:blipFill>
        <p:spPr>
          <a:xfrm>
            <a:off x="8758800" y="1090800"/>
            <a:ext cx="3428572" cy="2626232"/>
          </a:xfrm>
          <a:prstGeom prst="rect">
            <a:avLst/>
          </a:prstGeom>
        </p:spPr>
      </p:pic>
      <p:sp>
        <p:nvSpPr>
          <p:cNvPr id="2" name="Textplatzhalter 1"/>
          <p:cNvSpPr>
            <a:spLocks noGrp="1"/>
          </p:cNvSpPr>
          <p:nvPr>
            <p:ph type="body" sz="quarter" idx="15"/>
          </p:nvPr>
        </p:nvSpPr>
        <p:spPr/>
        <p:txBody>
          <a:bodyPr/>
          <a:lstStyle/>
          <a:p>
            <a:r>
              <a:rPr lang="en-US" dirty="0" err="1" smtClean="0"/>
              <a:t>MoverPositionAssignment</a:t>
            </a:r>
            <a:endParaRPr lang="en-US" dirty="0" smtClean="0"/>
          </a:p>
          <a:p>
            <a:endParaRPr lang="en-US" dirty="0" smtClean="0"/>
          </a:p>
          <a:p>
            <a:pPr marL="0" indent="0">
              <a:buNone/>
            </a:pPr>
            <a:r>
              <a:rPr lang="en-US" dirty="0"/>
              <a:t>The absolute Position is setup regarding this</a:t>
            </a:r>
          </a:p>
          <a:p>
            <a:pPr marL="0" indent="0">
              <a:buNone/>
            </a:pPr>
            <a:r>
              <a:rPr lang="en-US" dirty="0"/>
              <a:t>parameter.</a:t>
            </a:r>
          </a:p>
          <a:p>
            <a:pPr marL="0" indent="0">
              <a:buNone/>
            </a:pPr>
            <a:r>
              <a:rPr lang="en-US" dirty="0"/>
              <a:t>lf the Parameter is set to "StartAtMover1"</a:t>
            </a:r>
          </a:p>
          <a:p>
            <a:pPr marL="0" indent="0">
              <a:buNone/>
            </a:pPr>
            <a:r>
              <a:rPr lang="en-US" dirty="0"/>
              <a:t>the mover has the lowest or highest position,</a:t>
            </a:r>
          </a:p>
          <a:p>
            <a:pPr marL="0" indent="0">
              <a:buNone/>
            </a:pPr>
            <a:r>
              <a:rPr lang="en-US" dirty="0"/>
              <a:t>dependent </a:t>
            </a:r>
            <a:r>
              <a:rPr lang="en-US" dirty="0" smtClean="0"/>
              <a:t>and </a:t>
            </a:r>
            <a:r>
              <a:rPr lang="en-US" dirty="0"/>
              <a:t>the sorting order.</a:t>
            </a:r>
            <a:endParaRPr lang="en-US" dirty="0" smtClean="0"/>
          </a:p>
        </p:txBody>
      </p:sp>
      <p:sp>
        <p:nvSpPr>
          <p:cNvPr id="3" name="Titel 2"/>
          <p:cNvSpPr>
            <a:spLocks noGrp="1"/>
          </p:cNvSpPr>
          <p:nvPr>
            <p:ph type="title"/>
          </p:nvPr>
        </p:nvSpPr>
        <p:spPr/>
        <p:txBody>
          <a:bodyPr/>
          <a:lstStyle/>
          <a:p>
            <a:r>
              <a:rPr lang="en-US" smtClean="0"/>
              <a:t>Mover 1</a:t>
            </a:r>
            <a:endParaRPr lang="en-US" dirty="0"/>
          </a:p>
        </p:txBody>
      </p:sp>
      <p:pic>
        <p:nvPicPr>
          <p:cNvPr id="1028" name="Picture 4" descr="XTS_Mover_01_without_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68" y="1143415"/>
            <a:ext cx="1800199" cy="132412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800" y="2520154"/>
            <a:ext cx="6092572" cy="4356000"/>
          </a:xfrm>
          <a:prstGeom prst="rect">
            <a:avLst/>
          </a:prstGeom>
        </p:spPr>
      </p:pic>
      <p:pic>
        <p:nvPicPr>
          <p:cNvPr id="4" name="Grafik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802" y="2520000"/>
            <a:ext cx="6083541" cy="4474800"/>
          </a:xfrm>
          <a:prstGeom prst="rect">
            <a:avLst/>
          </a:prstGeom>
        </p:spPr>
      </p:pic>
      <p:pic>
        <p:nvPicPr>
          <p:cNvPr id="10" name="Grafik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1423" y="4584030"/>
            <a:ext cx="1552228" cy="422034"/>
          </a:xfrm>
          <a:prstGeom prst="rect">
            <a:avLst/>
          </a:prstGeom>
        </p:spPr>
      </p:pic>
      <p:sp>
        <p:nvSpPr>
          <p:cNvPr id="11" name="Rechteck 10"/>
          <p:cNvSpPr/>
          <p:nvPr/>
        </p:nvSpPr>
        <p:spPr>
          <a:xfrm>
            <a:off x="8570223" y="4555455"/>
            <a:ext cx="1614627" cy="474495"/>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en-US"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272737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a:srcRect t="51025" b="799"/>
          <a:stretch/>
        </p:blipFill>
        <p:spPr>
          <a:xfrm>
            <a:off x="8758800" y="1090800"/>
            <a:ext cx="3428572" cy="2626232"/>
          </a:xfrm>
          <a:prstGeom prst="rect">
            <a:avLst/>
          </a:prstGeom>
        </p:spPr>
      </p:pic>
      <p:sp>
        <p:nvSpPr>
          <p:cNvPr id="2" name="Textplatzhalter 1"/>
          <p:cNvSpPr>
            <a:spLocks noGrp="1"/>
          </p:cNvSpPr>
          <p:nvPr>
            <p:ph type="body" sz="quarter" idx="15"/>
          </p:nvPr>
        </p:nvSpPr>
        <p:spPr/>
        <p:txBody>
          <a:bodyPr/>
          <a:lstStyle/>
          <a:p>
            <a:r>
              <a:rPr lang="en-US" dirty="0" err="1" smtClean="0"/>
              <a:t>MoverldDetectionMode</a:t>
            </a:r>
            <a:endParaRPr lang="en-US" dirty="0" smtClean="0"/>
          </a:p>
          <a:p>
            <a:r>
              <a:rPr lang="en-US" dirty="0" err="1" smtClean="0"/>
              <a:t>MoverPositionAssignment</a:t>
            </a:r>
            <a:endParaRPr lang="en-US" dirty="0" smtClean="0"/>
          </a:p>
          <a:p>
            <a:endParaRPr lang="en-US" dirty="0" smtClean="0"/>
          </a:p>
          <a:p>
            <a:pPr marL="0" indent="0">
              <a:buNone/>
            </a:pPr>
            <a:r>
              <a:rPr lang="en-US" dirty="0" smtClean="0"/>
              <a:t>Change of these parameters requires </a:t>
            </a:r>
            <a:br>
              <a:rPr lang="en-US" dirty="0" smtClean="0"/>
            </a:br>
            <a:r>
              <a:rPr lang="en-US" dirty="0" smtClean="0"/>
              <a:t>at TwinCAT</a:t>
            </a:r>
          </a:p>
          <a:p>
            <a:pPr marL="0" indent="0">
              <a:buNone/>
            </a:pPr>
            <a:r>
              <a:rPr lang="en-US" dirty="0" smtClean="0">
                <a:sym typeface="Wingdings" panose="05000000000000000000" pitchFamily="2" charset="2"/>
              </a:rPr>
              <a:t>       Activate Configuration</a:t>
            </a:r>
            <a:endParaRPr lang="en-US" dirty="0" smtClean="0"/>
          </a:p>
        </p:txBody>
      </p:sp>
      <p:sp>
        <p:nvSpPr>
          <p:cNvPr id="3" name="Titel 2"/>
          <p:cNvSpPr>
            <a:spLocks noGrp="1"/>
          </p:cNvSpPr>
          <p:nvPr>
            <p:ph type="title"/>
          </p:nvPr>
        </p:nvSpPr>
        <p:spPr/>
        <p:txBody>
          <a:bodyPr/>
          <a:lstStyle/>
          <a:p>
            <a:r>
              <a:rPr lang="en-US" dirty="0" smtClean="0"/>
              <a:t>Mover 1</a:t>
            </a:r>
            <a:endParaRPr lang="en-US" dirty="0"/>
          </a:p>
        </p:txBody>
      </p:sp>
      <p:pic>
        <p:nvPicPr>
          <p:cNvPr id="1028" name="Picture 4" descr="XTS_Mover_01_without_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68" y="1143415"/>
            <a:ext cx="1800199" cy="132412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800" y="2520154"/>
            <a:ext cx="6092572" cy="4356000"/>
          </a:xfrm>
          <a:prstGeom prst="rect">
            <a:avLst/>
          </a:prstGeom>
        </p:spPr>
      </p:pic>
      <p:pic>
        <p:nvPicPr>
          <p:cNvPr id="4" name="Grafik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802" y="2520000"/>
            <a:ext cx="6083541" cy="4474800"/>
          </a:xfrm>
          <a:prstGeom prst="rect">
            <a:avLst/>
          </a:prstGeom>
        </p:spPr>
      </p:pic>
      <p:pic>
        <p:nvPicPr>
          <p:cNvPr id="11" name="Grafik 10"/>
          <p:cNvPicPr>
            <a:picLocks noChangeAspect="1"/>
          </p:cNvPicPr>
          <p:nvPr/>
        </p:nvPicPr>
        <p:blipFill>
          <a:blip r:embed="rId7"/>
          <a:stretch>
            <a:fillRect/>
          </a:stretch>
        </p:blipFill>
        <p:spPr>
          <a:xfrm>
            <a:off x="767408" y="3320747"/>
            <a:ext cx="245062" cy="252269"/>
          </a:xfrm>
          <a:prstGeom prst="rect">
            <a:avLst/>
          </a:prstGeom>
          <a:ln w="25400">
            <a:solidFill>
              <a:srgbClr val="183F5C"/>
            </a:solidFill>
          </a:ln>
        </p:spPr>
      </p:pic>
    </p:spTree>
    <p:extLst>
      <p:ext uri="{BB962C8B-B14F-4D97-AF65-F5344CB8AC3E}">
        <p14:creationId xmlns:p14="http://schemas.microsoft.com/office/powerpoint/2010/main" val="36674374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a:srcRect t="51025" b="799"/>
          <a:stretch/>
        </p:blipFill>
        <p:spPr>
          <a:xfrm>
            <a:off x="8758800" y="1090800"/>
            <a:ext cx="3428572" cy="2626232"/>
          </a:xfrm>
          <a:prstGeom prst="rect">
            <a:avLst/>
          </a:prstGeom>
        </p:spPr>
      </p:pic>
      <p:sp>
        <p:nvSpPr>
          <p:cNvPr id="2" name="Textplatzhalter 1"/>
          <p:cNvSpPr>
            <a:spLocks noGrp="1"/>
          </p:cNvSpPr>
          <p:nvPr>
            <p:ph type="body" sz="quarter" idx="15"/>
          </p:nvPr>
        </p:nvSpPr>
        <p:spPr/>
        <p:txBody>
          <a:bodyPr/>
          <a:lstStyle/>
          <a:p>
            <a:r>
              <a:rPr lang="en-US" dirty="0" err="1" smtClean="0"/>
              <a:t>TriggerMoverIdDetection</a:t>
            </a:r>
            <a:endParaRPr lang="en-US" dirty="0" smtClean="0"/>
          </a:p>
          <a:p>
            <a:endParaRPr lang="en-US" dirty="0" smtClean="0"/>
          </a:p>
          <a:p>
            <a:pPr marL="0" indent="0">
              <a:buNone/>
            </a:pPr>
            <a:r>
              <a:rPr lang="en-US" dirty="0"/>
              <a:t>By selecting the parameter</a:t>
            </a:r>
          </a:p>
          <a:p>
            <a:pPr marL="0" indent="0">
              <a:buNone/>
            </a:pPr>
            <a:r>
              <a:rPr lang="en-US" dirty="0"/>
              <a:t>"</a:t>
            </a:r>
            <a:r>
              <a:rPr lang="en-US" dirty="0" err="1"/>
              <a:t>TrigerMoverldDetection</a:t>
            </a:r>
            <a:r>
              <a:rPr lang="en-US" dirty="0"/>
              <a:t>" and</a:t>
            </a:r>
          </a:p>
          <a:p>
            <a:pPr marL="0" indent="0">
              <a:buNone/>
            </a:pPr>
            <a:r>
              <a:rPr lang="en-US" dirty="0"/>
              <a:t>,via right </a:t>
            </a:r>
            <a:r>
              <a:rPr lang="en-US" dirty="0" err="1"/>
              <a:t>Mous</a:t>
            </a:r>
            <a:r>
              <a:rPr lang="en-US" dirty="0"/>
              <a:t>-Click, download the</a:t>
            </a:r>
          </a:p>
          <a:p>
            <a:pPr marL="0" indent="0">
              <a:buNone/>
            </a:pPr>
            <a:r>
              <a:rPr lang="en-US" dirty="0"/>
              <a:t>Parameter,</a:t>
            </a:r>
          </a:p>
          <a:p>
            <a:pPr marL="0" indent="0">
              <a:buNone/>
            </a:pPr>
            <a:r>
              <a:rPr lang="en-US" dirty="0"/>
              <a:t>the Mover 1 detection is triggered manually</a:t>
            </a:r>
            <a:endParaRPr lang="en-US" dirty="0" smtClean="0"/>
          </a:p>
        </p:txBody>
      </p:sp>
      <p:sp>
        <p:nvSpPr>
          <p:cNvPr id="3" name="Titel 2"/>
          <p:cNvSpPr>
            <a:spLocks noGrp="1"/>
          </p:cNvSpPr>
          <p:nvPr>
            <p:ph type="title"/>
          </p:nvPr>
        </p:nvSpPr>
        <p:spPr/>
        <p:txBody>
          <a:bodyPr/>
          <a:lstStyle/>
          <a:p>
            <a:r>
              <a:rPr lang="en-US" dirty="0" smtClean="0"/>
              <a:t>Mover 1</a:t>
            </a:r>
            <a:endParaRPr lang="en-US" dirty="0"/>
          </a:p>
        </p:txBody>
      </p:sp>
      <p:pic>
        <p:nvPicPr>
          <p:cNvPr id="1028" name="Picture 4" descr="XTS_Mover_01_without_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68" y="1143415"/>
            <a:ext cx="1800199" cy="1324124"/>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800" y="2520000"/>
            <a:ext cx="6083541" cy="4474800"/>
          </a:xfrm>
          <a:prstGeom prst="rect">
            <a:avLst/>
          </a:prstGeom>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5746" y="5301208"/>
            <a:ext cx="1063847" cy="521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45369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 y="5062206"/>
            <a:ext cx="6809355" cy="1795794"/>
          </a:xfrm>
          <a:prstGeom prst="rect">
            <a:avLst/>
          </a:prstGeom>
        </p:spPr>
      </p:pic>
      <p:pic>
        <p:nvPicPr>
          <p:cNvPr id="8" name="Grafik 7"/>
          <p:cNvPicPr>
            <a:picLocks noChangeAspect="1"/>
          </p:cNvPicPr>
          <p:nvPr/>
        </p:nvPicPr>
        <p:blipFill rotWithShape="1">
          <a:blip r:embed="rId4"/>
          <a:srcRect t="51025" b="799"/>
          <a:stretch/>
        </p:blipFill>
        <p:spPr>
          <a:xfrm>
            <a:off x="8758800" y="1090800"/>
            <a:ext cx="3428572" cy="2626232"/>
          </a:xfrm>
          <a:prstGeom prst="rect">
            <a:avLst/>
          </a:prstGeom>
        </p:spPr>
      </p:pic>
      <p:sp>
        <p:nvSpPr>
          <p:cNvPr id="2" name="Textplatzhalter 1"/>
          <p:cNvSpPr>
            <a:spLocks noGrp="1"/>
          </p:cNvSpPr>
          <p:nvPr>
            <p:ph type="body" sz="quarter" idx="15"/>
          </p:nvPr>
        </p:nvSpPr>
        <p:spPr/>
        <p:txBody>
          <a:bodyPr/>
          <a:lstStyle/>
          <a:p>
            <a:r>
              <a:rPr lang="en-US" dirty="0" smtClean="0"/>
              <a:t>Feedback Mover Id detection</a:t>
            </a:r>
          </a:p>
          <a:p>
            <a:endParaRPr lang="en-US" dirty="0" smtClean="0"/>
          </a:p>
          <a:p>
            <a:pPr marL="0" indent="0">
              <a:buNone/>
            </a:pPr>
            <a:r>
              <a:rPr lang="en-US" dirty="0"/>
              <a:t>Massages from the Mover </a:t>
            </a:r>
            <a:r>
              <a:rPr lang="en-US" dirty="0" err="1"/>
              <a:t>ld</a:t>
            </a:r>
            <a:r>
              <a:rPr lang="en-US" dirty="0"/>
              <a:t> detection</a:t>
            </a:r>
          </a:p>
          <a:p>
            <a:pPr marL="0" indent="0">
              <a:buNone/>
            </a:pPr>
            <a:r>
              <a:rPr lang="en-US" dirty="0" smtClean="0">
                <a:sym typeface="Wingdings" panose="05000000000000000000" pitchFamily="2" charset="2"/>
              </a:rPr>
              <a:t>  </a:t>
            </a:r>
            <a:r>
              <a:rPr lang="en-US" dirty="0" smtClean="0"/>
              <a:t> </a:t>
            </a:r>
            <a:r>
              <a:rPr lang="en-US" dirty="0"/>
              <a:t>shown in the Output Window</a:t>
            </a:r>
          </a:p>
          <a:p>
            <a:pPr marL="0" indent="0">
              <a:buNone/>
            </a:pPr>
            <a:endParaRPr lang="en-US" dirty="0" smtClean="0"/>
          </a:p>
          <a:p>
            <a:pPr marL="0" indent="0">
              <a:buNone/>
            </a:pPr>
            <a:r>
              <a:rPr lang="en-US" dirty="0" smtClean="0"/>
              <a:t>State </a:t>
            </a:r>
            <a:r>
              <a:rPr lang="en-US" dirty="0"/>
              <a:t>of Mover </a:t>
            </a:r>
            <a:r>
              <a:rPr lang="en-US" dirty="0" err="1"/>
              <a:t>ld</a:t>
            </a:r>
            <a:r>
              <a:rPr lang="en-US" dirty="0"/>
              <a:t> detection</a:t>
            </a:r>
          </a:p>
          <a:p>
            <a:pPr marL="0" indent="0">
              <a:buNone/>
            </a:pPr>
            <a:r>
              <a:rPr lang="en-US" dirty="0" smtClean="0">
                <a:sym typeface="Wingdings" panose="05000000000000000000" pitchFamily="2" charset="2"/>
              </a:rPr>
              <a:t>  </a:t>
            </a:r>
            <a:r>
              <a:rPr lang="en-US" dirty="0" smtClean="0"/>
              <a:t> </a:t>
            </a:r>
            <a:r>
              <a:rPr lang="en-US" dirty="0"/>
              <a:t>as Parameter in "Parameter (Online</a:t>
            </a:r>
            <a:r>
              <a:rPr lang="en-US" dirty="0" smtClean="0"/>
              <a:t>)"</a:t>
            </a:r>
          </a:p>
        </p:txBody>
      </p:sp>
      <p:sp>
        <p:nvSpPr>
          <p:cNvPr id="3" name="Titel 2"/>
          <p:cNvSpPr>
            <a:spLocks noGrp="1"/>
          </p:cNvSpPr>
          <p:nvPr>
            <p:ph type="title"/>
          </p:nvPr>
        </p:nvSpPr>
        <p:spPr/>
        <p:txBody>
          <a:bodyPr/>
          <a:lstStyle/>
          <a:p>
            <a:r>
              <a:rPr lang="en-US" dirty="0" smtClean="0"/>
              <a:t>Mover 1</a:t>
            </a:r>
            <a:endParaRPr lang="en-US" dirty="0"/>
          </a:p>
        </p:txBody>
      </p:sp>
      <p:pic>
        <p:nvPicPr>
          <p:cNvPr id="1028" name="Picture 4" descr="XTS_Mover_01_without_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1268" y="1143415"/>
            <a:ext cx="1800199" cy="132412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800" y="2520000"/>
            <a:ext cx="6083541" cy="4474800"/>
          </a:xfrm>
          <a:prstGeom prst="rect">
            <a:avLst/>
          </a:prstGeom>
        </p:spPr>
      </p:pic>
    </p:spTree>
    <p:extLst>
      <p:ext uri="{BB962C8B-B14F-4D97-AF65-F5344CB8AC3E}">
        <p14:creationId xmlns:p14="http://schemas.microsoft.com/office/powerpoint/2010/main" val="14311997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a:xfrm>
            <a:off x="0" y="1090800"/>
            <a:ext cx="12201600" cy="5767200"/>
          </a:xfrm>
        </p:spPr>
      </p:pic>
      <p:sp>
        <p:nvSpPr>
          <p:cNvPr id="5" name="Textplatzhalter 4"/>
          <p:cNvSpPr>
            <a:spLocks noGrp="1"/>
          </p:cNvSpPr>
          <p:nvPr>
            <p:ph type="body" sz="quarter" idx="15"/>
          </p:nvPr>
        </p:nvSpPr>
        <p:spPr>
          <a:xfrm>
            <a:off x="0" y="1090800"/>
            <a:ext cx="4799856" cy="5767200"/>
          </a:xfrm>
          <a:solidFill>
            <a:srgbClr val="FFFFFF">
              <a:alpha val="80000"/>
            </a:srgbClr>
          </a:solidFill>
        </p:spPr>
        <p:txBody>
          <a:bodyPr/>
          <a:lstStyle/>
          <a:p>
            <a:pPr marL="457200" indent="-457200">
              <a:buFont typeface="+mj-lt"/>
              <a:buAutoNum type="arabicPeriod"/>
            </a:pPr>
            <a:endParaRPr lang="en-US" b="1" noProof="0" dirty="0" smtClean="0"/>
          </a:p>
          <a:p>
            <a:pPr marL="457200" indent="-457200">
              <a:buFont typeface="+mj-lt"/>
              <a:buAutoNum type="arabicPeriod"/>
            </a:pPr>
            <a:r>
              <a:rPr lang="en-US" noProof="0" dirty="0" smtClean="0"/>
              <a:t>XPU Introduction</a:t>
            </a:r>
          </a:p>
          <a:p>
            <a:pPr marL="457200" indent="-457200">
              <a:buFont typeface="+mj-lt"/>
              <a:buAutoNum type="arabicPeriod"/>
            </a:pPr>
            <a:r>
              <a:rPr lang="en-US" noProof="0" dirty="0" smtClean="0"/>
              <a:t>XTS Configuration Process</a:t>
            </a:r>
          </a:p>
          <a:p>
            <a:pPr marL="457200" indent="-457200">
              <a:buFont typeface="+mj-lt"/>
              <a:buAutoNum type="arabicPeriod"/>
            </a:pPr>
            <a:r>
              <a:rPr lang="en-US" noProof="0" dirty="0" smtClean="0"/>
              <a:t>XPU – Deep Dive</a:t>
            </a:r>
            <a:endParaRPr lang="en-US" dirty="0" smtClean="0"/>
          </a:p>
          <a:p>
            <a:pPr marL="457200" indent="-457200">
              <a:buFont typeface="+mj-lt"/>
              <a:buAutoNum type="arabicPeriod"/>
            </a:pPr>
            <a:r>
              <a:rPr lang="en-US" dirty="0" smtClean="0"/>
              <a:t>XTS Viewer</a:t>
            </a:r>
          </a:p>
          <a:p>
            <a:pPr marL="457200" indent="-457200">
              <a:buFont typeface="+mj-lt"/>
              <a:buAutoNum type="arabicPeriod"/>
            </a:pPr>
            <a:r>
              <a:rPr lang="en-US" dirty="0" smtClean="0"/>
              <a:t>Mover 1</a:t>
            </a:r>
          </a:p>
          <a:p>
            <a:pPr marL="457200" indent="-457200">
              <a:buFont typeface="+mj-lt"/>
              <a:buAutoNum type="arabicPeriod"/>
            </a:pPr>
            <a:r>
              <a:rPr lang="en-US" b="1" dirty="0" smtClean="0"/>
              <a:t>Simulation Mode</a:t>
            </a:r>
          </a:p>
          <a:p>
            <a:pPr marL="457200" indent="-457200">
              <a:buFont typeface="+mj-lt"/>
              <a:buAutoNum type="arabicPeriod"/>
            </a:pPr>
            <a:endParaRPr lang="en-US" b="1" noProof="0" dirty="0" smtClean="0"/>
          </a:p>
          <a:p>
            <a:pPr marL="819150" lvl="1" indent="-457200">
              <a:buFont typeface="+mj-lt"/>
              <a:buAutoNum type="alphaLcParenR"/>
            </a:pPr>
            <a:endParaRPr lang="en-US" b="1" noProof="0" dirty="0" smtClean="0"/>
          </a:p>
          <a:p>
            <a:endParaRPr lang="en-US" noProof="0" dirty="0"/>
          </a:p>
        </p:txBody>
      </p:sp>
      <p:sp>
        <p:nvSpPr>
          <p:cNvPr id="4" name="Titel 3"/>
          <p:cNvSpPr>
            <a:spLocks noGrp="1"/>
          </p:cNvSpPr>
          <p:nvPr>
            <p:ph type="title"/>
          </p:nvPr>
        </p:nvSpPr>
        <p:spPr/>
        <p:txBody>
          <a:bodyPr/>
          <a:lstStyle/>
          <a:p>
            <a:r>
              <a:rPr lang="en-US" noProof="0" dirty="0" smtClean="0"/>
              <a:t>Agenda | XTS- TcIoXtsProcessingUnit (XPU)</a:t>
            </a:r>
            <a:endParaRPr lang="en-US" noProof="0" dirty="0"/>
          </a:p>
        </p:txBody>
      </p:sp>
    </p:spTree>
    <p:extLst>
      <p:ext uri="{BB962C8B-B14F-4D97-AF65-F5344CB8AC3E}">
        <p14:creationId xmlns:p14="http://schemas.microsoft.com/office/powerpoint/2010/main" val="12208581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a:srcRect t="51025" b="799"/>
          <a:stretch/>
        </p:blipFill>
        <p:spPr>
          <a:xfrm>
            <a:off x="8758800" y="1090800"/>
            <a:ext cx="3428572" cy="2626232"/>
          </a:xfrm>
          <a:prstGeom prst="rect">
            <a:avLst/>
          </a:prstGeom>
        </p:spPr>
      </p:pic>
      <p:pic>
        <p:nvPicPr>
          <p:cNvPr id="10" name="Grafik 9"/>
          <p:cNvPicPr>
            <a:picLocks noChangeAspect="1"/>
          </p:cNvPicPr>
          <p:nvPr/>
        </p:nvPicPr>
        <p:blipFill rotWithShape="1">
          <a:blip r:embed="rId4">
            <a:extLst>
              <a:ext uri="{28A0092B-C50C-407E-A947-70E740481C1C}">
                <a14:useLocalDpi xmlns:a14="http://schemas.microsoft.com/office/drawing/2010/main" val="0"/>
              </a:ext>
            </a:extLst>
          </a:blip>
          <a:srcRect t="-1" b="1627"/>
          <a:stretch/>
        </p:blipFill>
        <p:spPr>
          <a:xfrm>
            <a:off x="6094800" y="2530800"/>
            <a:ext cx="6146524" cy="4356048"/>
          </a:xfrm>
          <a:prstGeom prst="rect">
            <a:avLst/>
          </a:prstGeom>
        </p:spPr>
      </p:pic>
      <p:sp>
        <p:nvSpPr>
          <p:cNvPr id="3" name="Textplatzhalter 2"/>
          <p:cNvSpPr>
            <a:spLocks noGrp="1"/>
          </p:cNvSpPr>
          <p:nvPr>
            <p:ph type="body" sz="quarter" idx="15"/>
          </p:nvPr>
        </p:nvSpPr>
        <p:spPr/>
        <p:txBody>
          <a:bodyPr/>
          <a:lstStyle/>
          <a:p>
            <a:r>
              <a:rPr lang="en-US" dirty="0" smtClean="0"/>
              <a:t>Simulation Mode</a:t>
            </a:r>
          </a:p>
          <a:p>
            <a:endParaRPr lang="en-US" dirty="0" smtClean="0"/>
          </a:p>
          <a:p>
            <a:pPr lvl="1"/>
            <a:r>
              <a:rPr lang="en-US" dirty="0" smtClean="0"/>
              <a:t>Change Parameter „</a:t>
            </a:r>
            <a:r>
              <a:rPr lang="en-US" dirty="0" err="1" smtClean="0"/>
              <a:t>OperationMode</a:t>
            </a:r>
            <a:r>
              <a:rPr lang="en-US" dirty="0" smtClean="0"/>
              <a:t>“</a:t>
            </a:r>
          </a:p>
          <a:p>
            <a:pPr lvl="1"/>
            <a:endParaRPr lang="en-US" dirty="0" smtClean="0"/>
          </a:p>
          <a:p>
            <a:pPr lvl="1"/>
            <a:r>
              <a:rPr lang="en-US" dirty="0" smtClean="0"/>
              <a:t>Setup Mover Simulation parameter</a:t>
            </a:r>
          </a:p>
          <a:p>
            <a:pPr marL="360362" lvl="1" indent="0">
              <a:buNone/>
            </a:pPr>
            <a:endParaRPr lang="en-US" dirty="0" smtClean="0"/>
          </a:p>
          <a:p>
            <a:pPr lvl="1"/>
            <a:r>
              <a:rPr lang="en-US" dirty="0" smtClean="0"/>
              <a:t>Deactivate I/O Devices</a:t>
            </a:r>
          </a:p>
          <a:p>
            <a:pPr lvl="1"/>
            <a:endParaRPr lang="en-US" dirty="0" smtClean="0"/>
          </a:p>
          <a:p>
            <a:pPr lvl="1"/>
            <a:r>
              <a:rPr lang="en-US" dirty="0" smtClean="0"/>
              <a:t>Activate Configuration</a:t>
            </a:r>
          </a:p>
        </p:txBody>
      </p:sp>
      <p:sp>
        <p:nvSpPr>
          <p:cNvPr id="4" name="Titel 3"/>
          <p:cNvSpPr>
            <a:spLocks noGrp="1"/>
          </p:cNvSpPr>
          <p:nvPr>
            <p:ph type="title"/>
          </p:nvPr>
        </p:nvSpPr>
        <p:spPr/>
        <p:txBody>
          <a:bodyPr/>
          <a:lstStyle/>
          <a:p>
            <a:r>
              <a:rPr lang="en-US" dirty="0" smtClean="0"/>
              <a:t>Simulation Mode</a:t>
            </a:r>
            <a:endParaRPr lang="en-US" dirty="0"/>
          </a:p>
        </p:txBody>
      </p:sp>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272" y="3573016"/>
            <a:ext cx="1728191" cy="472125"/>
          </a:xfrm>
          <a:prstGeom prst="rect">
            <a:avLst/>
          </a:prstGeom>
        </p:spPr>
      </p:pic>
      <p:sp>
        <p:nvSpPr>
          <p:cNvPr id="12" name="Rechteck 11"/>
          <p:cNvSpPr/>
          <p:nvPr/>
        </p:nvSpPr>
        <p:spPr>
          <a:xfrm>
            <a:off x="8507604" y="3503909"/>
            <a:ext cx="1788228" cy="625715"/>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284225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000" y="1090800"/>
            <a:ext cx="6091853" cy="4590000"/>
          </a:xfrm>
          <a:prstGeom prst="rect">
            <a:avLst/>
          </a:prstGeom>
        </p:spPr>
      </p:pic>
      <p:sp>
        <p:nvSpPr>
          <p:cNvPr id="5" name="Textplatzhalter 4"/>
          <p:cNvSpPr>
            <a:spLocks noGrp="1"/>
          </p:cNvSpPr>
          <p:nvPr>
            <p:ph type="body" sz="quarter" idx="15"/>
          </p:nvPr>
        </p:nvSpPr>
        <p:spPr/>
        <p:txBody>
          <a:bodyPr/>
          <a:lstStyle/>
          <a:p>
            <a:r>
              <a:rPr lang="en-US" dirty="0"/>
              <a:t>Simulation Mode</a:t>
            </a:r>
          </a:p>
          <a:p>
            <a:endParaRPr lang="en-US" dirty="0"/>
          </a:p>
          <a:p>
            <a:pPr lvl="1"/>
            <a:r>
              <a:rPr lang="en-US" dirty="0" smtClean="0"/>
              <a:t>Setup </a:t>
            </a:r>
            <a:r>
              <a:rPr lang="en-US" dirty="0"/>
              <a:t>Mover Simulation </a:t>
            </a:r>
            <a:r>
              <a:rPr lang="en-US" dirty="0" smtClean="0"/>
              <a:t>parameter</a:t>
            </a:r>
            <a:endParaRPr lang="en-US" noProof="0" dirty="0"/>
          </a:p>
        </p:txBody>
      </p:sp>
      <p:sp>
        <p:nvSpPr>
          <p:cNvPr id="4" name="Titel 3"/>
          <p:cNvSpPr>
            <a:spLocks noGrp="1"/>
          </p:cNvSpPr>
          <p:nvPr>
            <p:ph type="title"/>
          </p:nvPr>
        </p:nvSpPr>
        <p:spPr/>
        <p:txBody>
          <a:bodyPr/>
          <a:lstStyle/>
          <a:p>
            <a:r>
              <a:rPr lang="en-US" dirty="0" smtClean="0"/>
              <a:t>Simulation Mode</a:t>
            </a:r>
            <a:endParaRPr lang="en-US" noProof="0" dirty="0"/>
          </a:p>
        </p:txBody>
      </p:sp>
      <p:pic>
        <p:nvPicPr>
          <p:cNvPr id="12" name="Grafik 11"/>
          <p:cNvPicPr>
            <a:picLocks noChangeAspect="1"/>
          </p:cNvPicPr>
          <p:nvPr/>
        </p:nvPicPr>
        <p:blipFill rotWithShape="1">
          <a:blip r:embed="rId4">
            <a:extLst>
              <a:ext uri="{28A0092B-C50C-407E-A947-70E740481C1C}">
                <a14:useLocalDpi xmlns:a14="http://schemas.microsoft.com/office/drawing/2010/main" val="0"/>
              </a:ext>
            </a:extLst>
          </a:blip>
          <a:srcRect r="43808"/>
          <a:stretch/>
        </p:blipFill>
        <p:spPr>
          <a:xfrm>
            <a:off x="-2" y="2636912"/>
            <a:ext cx="6096001" cy="2195447"/>
          </a:xfrm>
          <a:prstGeom prst="rect">
            <a:avLst/>
          </a:prstGeom>
        </p:spPr>
      </p:pic>
      <p:pic>
        <p:nvPicPr>
          <p:cNvPr id="3" name="Grafik 2"/>
          <p:cNvPicPr>
            <a:picLocks noChangeAspect="1"/>
          </p:cNvPicPr>
          <p:nvPr/>
        </p:nvPicPr>
        <p:blipFill rotWithShape="1">
          <a:blip r:embed="rId5">
            <a:extLst>
              <a:ext uri="{28A0092B-C50C-407E-A947-70E740481C1C}">
                <a14:useLocalDpi xmlns:a14="http://schemas.microsoft.com/office/drawing/2010/main" val="0"/>
              </a:ext>
            </a:extLst>
          </a:blip>
          <a:srcRect r="43942"/>
          <a:stretch/>
        </p:blipFill>
        <p:spPr>
          <a:xfrm>
            <a:off x="64236" y="4747782"/>
            <a:ext cx="6086314" cy="2118263"/>
          </a:xfrm>
          <a:prstGeom prst="rect">
            <a:avLst/>
          </a:prstGeom>
        </p:spPr>
      </p:pic>
      <p:pic>
        <p:nvPicPr>
          <p:cNvPr id="20" name="Grafik 19"/>
          <p:cNvPicPr>
            <a:picLocks noChangeAspect="1"/>
          </p:cNvPicPr>
          <p:nvPr/>
        </p:nvPicPr>
        <p:blipFill rotWithShape="1">
          <a:blip r:embed="rId5">
            <a:extLst>
              <a:ext uri="{28A0092B-C50C-407E-A947-70E740481C1C}">
                <a14:useLocalDpi xmlns:a14="http://schemas.microsoft.com/office/drawing/2010/main" val="0"/>
              </a:ext>
            </a:extLst>
          </a:blip>
          <a:srcRect l="87510" r="-225"/>
          <a:stretch/>
        </p:blipFill>
        <p:spPr>
          <a:xfrm>
            <a:off x="4799856" y="4745739"/>
            <a:ext cx="1380489" cy="2118263"/>
          </a:xfrm>
          <a:prstGeom prst="rect">
            <a:avLst/>
          </a:prstGeom>
        </p:spPr>
      </p:pic>
      <p:sp>
        <p:nvSpPr>
          <p:cNvPr id="16" name="Rechteck 15"/>
          <p:cNvSpPr/>
          <p:nvPr/>
        </p:nvSpPr>
        <p:spPr>
          <a:xfrm>
            <a:off x="97209" y="5756868"/>
            <a:ext cx="5998789" cy="1056508"/>
          </a:xfrm>
          <a:prstGeom prst="rect">
            <a:avLst/>
          </a:prstGeom>
          <a:noFill/>
          <a:ln w="38100">
            <a:solidFill>
              <a:srgbClr val="183F5C"/>
            </a:solidFill>
          </a:ln>
        </p:spPr>
        <p:style>
          <a:lnRef idx="2">
            <a:schemeClr val="accent2"/>
          </a:lnRef>
          <a:fillRef idx="1">
            <a:schemeClr val="lt1"/>
          </a:fillRef>
          <a:effectRef idx="0">
            <a:schemeClr val="accent2"/>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161023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a:srcRect t="51025" b="799"/>
          <a:stretch/>
        </p:blipFill>
        <p:spPr>
          <a:xfrm>
            <a:off x="8758800" y="1090800"/>
            <a:ext cx="3428572" cy="2626232"/>
          </a:xfrm>
          <a:prstGeom prst="rect">
            <a:avLst/>
          </a:prstGeom>
        </p:spPr>
      </p:pic>
      <p:pic>
        <p:nvPicPr>
          <p:cNvPr id="2" name="Grafi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800" y="2530848"/>
            <a:ext cx="6091369" cy="4356000"/>
          </a:xfrm>
          <a:prstGeom prst="rect">
            <a:avLst/>
          </a:prstGeom>
        </p:spPr>
      </p:pic>
      <p:sp>
        <p:nvSpPr>
          <p:cNvPr id="3" name="Textplatzhalter 2"/>
          <p:cNvSpPr>
            <a:spLocks noGrp="1"/>
          </p:cNvSpPr>
          <p:nvPr>
            <p:ph type="body" sz="quarter" idx="15"/>
          </p:nvPr>
        </p:nvSpPr>
        <p:spPr/>
        <p:txBody>
          <a:bodyPr/>
          <a:lstStyle/>
          <a:p>
            <a:r>
              <a:rPr lang="en-US" dirty="0" smtClean="0"/>
              <a:t>Simulation Mode</a:t>
            </a:r>
          </a:p>
          <a:p>
            <a:endParaRPr lang="en-US" dirty="0" smtClean="0"/>
          </a:p>
          <a:p>
            <a:pPr lvl="1"/>
            <a:r>
              <a:rPr lang="en-US" dirty="0" smtClean="0"/>
              <a:t>Simulation Mode Parameter</a:t>
            </a:r>
          </a:p>
        </p:txBody>
      </p:sp>
      <p:sp>
        <p:nvSpPr>
          <p:cNvPr id="4" name="Titel 3"/>
          <p:cNvSpPr>
            <a:spLocks noGrp="1"/>
          </p:cNvSpPr>
          <p:nvPr>
            <p:ph type="title"/>
          </p:nvPr>
        </p:nvSpPr>
        <p:spPr/>
        <p:txBody>
          <a:bodyPr/>
          <a:lstStyle/>
          <a:p>
            <a:r>
              <a:rPr lang="en-US" dirty="0" smtClean="0"/>
              <a:t>Simulation Mode</a:t>
            </a:r>
            <a:endParaRPr lang="en-US" dirty="0"/>
          </a:p>
        </p:txBody>
      </p:sp>
    </p:spTree>
    <p:extLst>
      <p:ext uri="{BB962C8B-B14F-4D97-AF65-F5344CB8AC3E}">
        <p14:creationId xmlns:p14="http://schemas.microsoft.com/office/powerpoint/2010/main" val="6815452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noProof="0" dirty="0" smtClean="0"/>
              <a:t>XTS | New Freedom in Machine Building</a:t>
            </a:r>
            <a:endParaRPr lang="en-US" noProof="0" dirty="0"/>
          </a:p>
        </p:txBody>
      </p:sp>
      <p:pic>
        <p:nvPicPr>
          <p:cNvPr id="4" name="Picture 2" descr="C:\Eigene Dateien\Projekte\XTS Lineares Transportsystem\Allgemeines, Termine, Angebote, Notizen\Fotos und Filme\Bilder Präsenter 2012\XTS_87931.jpg"/>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5" name="Textplatzhalter 2"/>
          <p:cNvSpPr txBox="1">
            <a:spLocks/>
          </p:cNvSpPr>
          <p:nvPr/>
        </p:nvSpPr>
        <p:spPr>
          <a:xfrm>
            <a:off x="1526382" y="3974400"/>
            <a:ext cx="6094413" cy="1439862"/>
          </a:xfrm>
          <a:prstGeom prst="rect">
            <a:avLst/>
          </a:prstGeom>
          <a:solidFill>
            <a:schemeClr val="bg1">
              <a:alpha val="75000"/>
            </a:schemeClr>
          </a:solidFill>
        </p:spPr>
        <p:txBody>
          <a:bodyPr vert="horz" lIns="234000" tIns="46800" rIns="91440" bIns="46800" rtlCol="0" anchor="ctr" anchorCtr="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accent3"/>
                </a:solidFill>
              </a:rPr>
              <a:t>Complex sequences – simplified solution: XTS</a:t>
            </a:r>
          </a:p>
        </p:txBody>
      </p:sp>
    </p:spTree>
    <p:extLst>
      <p:ext uri="{BB962C8B-B14F-4D97-AF65-F5344CB8AC3E}">
        <p14:creationId xmlns:p14="http://schemas.microsoft.com/office/powerpoint/2010/main" val="706283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732" b="2732"/>
          <a:stretch>
            <a:fillRect/>
          </a:stretch>
        </p:blipFill>
        <p:spPr/>
      </p:pic>
      <p:sp>
        <p:nvSpPr>
          <p:cNvPr id="5" name="Textplatzhalter 4"/>
          <p:cNvSpPr>
            <a:spLocks noGrp="1"/>
          </p:cNvSpPr>
          <p:nvPr>
            <p:ph type="body" sz="quarter" idx="15"/>
          </p:nvPr>
        </p:nvSpPr>
        <p:spPr>
          <a:solidFill>
            <a:srgbClr val="FFFFFF">
              <a:alpha val="80000"/>
            </a:srgbClr>
          </a:solidFill>
        </p:spPr>
        <p:txBody>
          <a:bodyPr/>
          <a:lstStyle/>
          <a:p>
            <a:pPr marL="457200" indent="-457200">
              <a:buFont typeface="+mj-lt"/>
              <a:buAutoNum type="arabicPeriod"/>
            </a:pPr>
            <a:endParaRPr lang="en-US" b="1" noProof="0" dirty="0" smtClean="0"/>
          </a:p>
          <a:p>
            <a:pPr marL="457200" indent="-457200">
              <a:buFont typeface="+mj-lt"/>
              <a:buAutoNum type="arabicPeriod"/>
            </a:pPr>
            <a:r>
              <a:rPr lang="en-US" noProof="0" dirty="0" smtClean="0"/>
              <a:t>XPU Introduction</a:t>
            </a:r>
          </a:p>
          <a:p>
            <a:pPr marL="457200" indent="-457200">
              <a:buFont typeface="+mj-lt"/>
              <a:buAutoNum type="arabicPeriod"/>
            </a:pPr>
            <a:r>
              <a:rPr lang="en-US" b="1" noProof="0" dirty="0" smtClean="0"/>
              <a:t>XTS Configuration Process</a:t>
            </a:r>
          </a:p>
          <a:p>
            <a:pPr marL="457200" indent="-457200">
              <a:buFont typeface="+mj-lt"/>
              <a:buAutoNum type="arabicPeriod"/>
            </a:pPr>
            <a:r>
              <a:rPr lang="en-US" noProof="0" dirty="0" smtClean="0"/>
              <a:t>XPU – Deep </a:t>
            </a:r>
            <a:r>
              <a:rPr lang="en-US" dirty="0" smtClean="0"/>
              <a:t>Dive</a:t>
            </a:r>
          </a:p>
          <a:p>
            <a:pPr marL="457200" indent="-457200">
              <a:buFont typeface="+mj-lt"/>
              <a:buAutoNum type="arabicPeriod"/>
            </a:pPr>
            <a:r>
              <a:rPr lang="en-US" dirty="0" smtClean="0"/>
              <a:t>XTS Viewer</a:t>
            </a:r>
          </a:p>
          <a:p>
            <a:pPr marL="457200" indent="-457200">
              <a:buFont typeface="+mj-lt"/>
              <a:buAutoNum type="arabicPeriod"/>
            </a:pPr>
            <a:r>
              <a:rPr lang="en-US" dirty="0" smtClean="0"/>
              <a:t>Mover 1</a:t>
            </a:r>
          </a:p>
          <a:p>
            <a:pPr marL="457200" indent="-457200">
              <a:buFont typeface="+mj-lt"/>
              <a:buAutoNum type="arabicPeriod"/>
            </a:pPr>
            <a:r>
              <a:rPr lang="en-US" dirty="0" smtClean="0"/>
              <a:t>Simulation Mode</a:t>
            </a:r>
          </a:p>
          <a:p>
            <a:pPr marL="457200" indent="-457200">
              <a:buFont typeface="+mj-lt"/>
              <a:buAutoNum type="arabicPeriod"/>
            </a:pPr>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Agenda | XTS- TcIoXtsProcessingUnit (XPU)</a:t>
            </a:r>
            <a:endParaRPr lang="en-US" noProof="0" dirty="0"/>
          </a:p>
        </p:txBody>
      </p:sp>
    </p:spTree>
    <p:extLst>
      <p:ext uri="{BB962C8B-B14F-4D97-AF65-F5344CB8AC3E}">
        <p14:creationId xmlns:p14="http://schemas.microsoft.com/office/powerpoint/2010/main" val="27548185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200" y="1090799"/>
            <a:ext cx="9190144" cy="5331600"/>
          </a:xfrm>
        </p:spPr>
        <p:txBody>
          <a:bodyPr/>
          <a:lstStyle/>
          <a:p>
            <a:pPr marL="0" indent="0">
              <a:buNone/>
              <a:defRPr/>
            </a:pPr>
            <a:r>
              <a:rPr lang="en-US" sz="1400" noProof="0" dirty="0" smtClean="0"/>
              <a:t>This training material is provided to complement the presented training content. Outside the actual training the material may only be used for internal purposes at the company of the course participant. In addition, the material or extracts thereof may be used in end customer training for products containing Beckhoff products, or for presentations, provided the presentation refers to Beckhoff products. Extracts or copies of the training material must contain the following copyright acknowledgement: “© </a:t>
            </a:r>
            <a:r>
              <a:rPr lang="en-US" altLang="de-DE" sz="1400" noProof="0" dirty="0" smtClean="0"/>
              <a:t>Beckhoff</a:t>
            </a:r>
            <a:r>
              <a:rPr lang="en-US" sz="1400" noProof="0" dirty="0" smtClean="0"/>
              <a:t> </a:t>
            </a:r>
            <a:r>
              <a:rPr lang="en-US" altLang="de-DE" sz="1400" noProof="0" dirty="0" smtClean="0"/>
              <a:t>Automation GmbH &amp; Co. KG</a:t>
            </a:r>
            <a:r>
              <a:rPr lang="en-US" sz="1400" noProof="0" dirty="0" smtClean="0"/>
              <a:t>”.</a:t>
            </a:r>
          </a:p>
          <a:p>
            <a:pPr marL="0" indent="0">
              <a:buNone/>
              <a:defRPr/>
            </a:pPr>
            <a:r>
              <a:rPr lang="en-US" sz="1400" noProof="0" dirty="0" smtClean="0"/>
              <a:t>The same applies to extracts from presentation material. The user of the material is solely responsible for the completeness of extracts and copies. It is explicitly not permitted to offer commercial or free training for Beckhoff products. This applies to training with and or without the training material. The training material must not be edited, manipulated or modified.</a:t>
            </a:r>
          </a:p>
          <a:p>
            <a:pPr marL="0" indent="0">
              <a:buNone/>
              <a:defRPr/>
            </a:pPr>
            <a:endParaRPr lang="en-US" sz="1400" noProof="0" dirty="0" smtClean="0"/>
          </a:p>
          <a:p>
            <a:pPr marL="0" indent="0">
              <a:buNone/>
              <a:defRPr/>
            </a:pPr>
            <a:r>
              <a:rPr lang="en-US" sz="1400" noProof="0" dirty="0" smtClean="0"/>
              <a:t>Passing on of the aforementioned rights to third parties is not permitted.</a:t>
            </a:r>
          </a:p>
          <a:p>
            <a:pPr marL="0" indent="0">
              <a:buNone/>
              <a:defRPr/>
            </a:pPr>
            <a:endParaRPr lang="en-US" sz="1400" noProof="0" dirty="0" smtClean="0"/>
          </a:p>
          <a:p>
            <a:pPr>
              <a:buNone/>
              <a:defRPr/>
            </a:pPr>
            <a:r>
              <a:rPr lang="en-US" altLang="de-DE" sz="1400" noProof="0" dirty="0" smtClean="0"/>
              <a:t>Beckhoff Automation GmbH &amp; Co. KG</a:t>
            </a:r>
          </a:p>
          <a:p>
            <a:endParaRPr lang="en-US" sz="1400" noProof="0" dirty="0"/>
          </a:p>
        </p:txBody>
      </p:sp>
      <p:sp>
        <p:nvSpPr>
          <p:cNvPr id="3" name="Titel 2"/>
          <p:cNvSpPr>
            <a:spLocks noGrp="1"/>
          </p:cNvSpPr>
          <p:nvPr>
            <p:ph type="title"/>
          </p:nvPr>
        </p:nvSpPr>
        <p:spPr/>
        <p:txBody>
          <a:bodyPr/>
          <a:lstStyle/>
          <a:p>
            <a:r>
              <a:rPr lang="en-US" altLang="de-DE" noProof="0" dirty="0" smtClean="0"/>
              <a:t>Training material</a:t>
            </a:r>
            <a:endParaRPr lang="en-US" noProof="0" dirty="0"/>
          </a:p>
        </p:txBody>
      </p:sp>
      <p:sp>
        <p:nvSpPr>
          <p:cNvPr id="4" name="Foliennummernplatzhalter 3"/>
          <p:cNvSpPr>
            <a:spLocks noGrp="1"/>
          </p:cNvSpPr>
          <p:nvPr>
            <p:ph type="sldNum" sz="quarter" idx="4"/>
          </p:nvPr>
        </p:nvSpPr>
        <p:spPr/>
        <p:txBody>
          <a:bodyPr/>
          <a:lstStyle/>
          <a:p>
            <a:fld id="{A930EF64-91C9-4EBD-82F9-3643AB15A28C}" type="slidenum">
              <a:rPr lang="en-US" smtClean="0"/>
              <a:pPr/>
              <a:t>80</a:t>
            </a:fld>
            <a:endParaRPr lang="en-US" dirty="0"/>
          </a:p>
        </p:txBody>
      </p:sp>
    </p:spTree>
    <p:extLst>
      <p:ext uri="{BB962C8B-B14F-4D97-AF65-F5344CB8AC3E}">
        <p14:creationId xmlns:p14="http://schemas.microsoft.com/office/powerpoint/2010/main" val="2039948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en-US" noProof="0" dirty="0" smtClean="0"/>
              <a:t>02/2021</a:t>
            </a:r>
          </a:p>
        </p:txBody>
      </p:sp>
    </p:spTree>
    <p:extLst>
      <p:ext uri="{BB962C8B-B14F-4D97-AF65-F5344CB8AC3E}">
        <p14:creationId xmlns:p14="http://schemas.microsoft.com/office/powerpoint/2010/main" val="2661568702"/>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platzhalter 3"/>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66041066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stretch>
            <a:fillRect/>
          </a:stretch>
        </p:blipFill>
        <p:spPr>
          <a:xfrm>
            <a:off x="8785573" y="1090800"/>
            <a:ext cx="3408948" cy="5761121"/>
          </a:xfrm>
          <a:prstGeom prst="rect">
            <a:avLst/>
          </a:prstGeom>
        </p:spPr>
      </p:pic>
      <p:sp>
        <p:nvSpPr>
          <p:cNvPr id="5" name="Textplatzhalter 4"/>
          <p:cNvSpPr>
            <a:spLocks noGrp="1"/>
          </p:cNvSpPr>
          <p:nvPr>
            <p:ph type="body" sz="quarter" idx="15"/>
          </p:nvPr>
        </p:nvSpPr>
        <p:spPr/>
        <p:txBody>
          <a:bodyPr/>
          <a:lstStyle/>
          <a:p>
            <a:r>
              <a:rPr lang="en-US" noProof="0" dirty="0" smtClean="0"/>
              <a:t>Start with a new project.</a:t>
            </a:r>
          </a:p>
          <a:p>
            <a:r>
              <a:rPr lang="en-US" noProof="0" dirty="0" smtClean="0"/>
              <a:t>Perform a ‘Scan’ of the IO…</a:t>
            </a:r>
          </a:p>
          <a:p>
            <a:endParaRPr lang="en-US" noProof="0" dirty="0" smtClean="0"/>
          </a:p>
          <a:p>
            <a:endParaRPr lang="en-US" noProof="0" dirty="0" smtClean="0"/>
          </a:p>
          <a:p>
            <a:endParaRPr lang="en-US" noProof="0" dirty="0" smtClean="0"/>
          </a:p>
          <a:p>
            <a:endParaRPr lang="en-US" noProof="0" dirty="0" smtClean="0"/>
          </a:p>
          <a:p>
            <a:endParaRPr lang="en-US" noProof="0" dirty="0" smtClean="0"/>
          </a:p>
          <a:p>
            <a:r>
              <a:rPr lang="en-US" b="1" noProof="0" dirty="0" smtClean="0"/>
              <a:t>TIP</a:t>
            </a:r>
          </a:p>
          <a:p>
            <a:pPr marL="360362" lvl="1" indent="0">
              <a:buNone/>
            </a:pPr>
            <a:r>
              <a:rPr lang="en-US" noProof="0" dirty="0" smtClean="0"/>
              <a:t>After scan, change to </a:t>
            </a:r>
            <a:br>
              <a:rPr lang="en-US" noProof="0" dirty="0" smtClean="0"/>
            </a:br>
            <a:r>
              <a:rPr lang="en-US" noProof="0" dirty="0" smtClean="0"/>
              <a:t>Free-Run mode and have a look at the signals, </a:t>
            </a:r>
            <a:br>
              <a:rPr lang="en-US" noProof="0" dirty="0" smtClean="0"/>
            </a:br>
            <a:r>
              <a:rPr lang="en-US" noProof="0" dirty="0" smtClean="0"/>
              <a:t>the values should be changing continuously.</a:t>
            </a:r>
          </a:p>
          <a:p>
            <a:endParaRPr lang="en-US" noProof="0" dirty="0" smtClean="0"/>
          </a:p>
          <a:p>
            <a:endParaRPr lang="en-US" noProof="0" dirty="0"/>
          </a:p>
        </p:txBody>
      </p:sp>
      <p:sp>
        <p:nvSpPr>
          <p:cNvPr id="4" name="Titel 3"/>
          <p:cNvSpPr>
            <a:spLocks noGrp="1"/>
          </p:cNvSpPr>
          <p:nvPr>
            <p:ph type="title"/>
          </p:nvPr>
        </p:nvSpPr>
        <p:spPr/>
        <p:txBody>
          <a:bodyPr/>
          <a:lstStyle/>
          <a:p>
            <a:r>
              <a:rPr lang="en-US" noProof="0" dirty="0" smtClean="0"/>
              <a:t>XTS Configuration Process...</a:t>
            </a:r>
            <a:endParaRPr lang="en-US" noProof="0" dirty="0"/>
          </a:p>
        </p:txBody>
      </p:sp>
      <p:grpSp>
        <p:nvGrpSpPr>
          <p:cNvPr id="11" name="Gruppieren 10"/>
          <p:cNvGrpSpPr/>
          <p:nvPr/>
        </p:nvGrpSpPr>
        <p:grpSpPr>
          <a:xfrm>
            <a:off x="5807968" y="1567796"/>
            <a:ext cx="3717670" cy="2926418"/>
            <a:chOff x="4416680" y="3999232"/>
            <a:chExt cx="3717670" cy="3219060"/>
          </a:xfrm>
        </p:grpSpPr>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6680" y="3999232"/>
              <a:ext cx="2191056" cy="2076740"/>
            </a:xfrm>
            <a:prstGeom prst="rect">
              <a:avLst/>
            </a:prstGeom>
          </p:spPr>
        </p:pic>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2662" y="5541658"/>
              <a:ext cx="2781688" cy="1676634"/>
            </a:xfrm>
            <a:prstGeom prst="rect">
              <a:avLst/>
            </a:prstGeom>
          </p:spPr>
        </p:pic>
      </p:grpSp>
      <p:cxnSp>
        <p:nvCxnSpPr>
          <p:cNvPr id="9" name="Gerade Verbindung mit Pfeil 8"/>
          <p:cNvCxnSpPr/>
          <p:nvPr/>
        </p:nvCxnSpPr>
        <p:spPr>
          <a:xfrm flipV="1">
            <a:off x="8205898" y="1820267"/>
            <a:ext cx="899100" cy="1032669"/>
          </a:xfrm>
          <a:prstGeom prst="straightConnector1">
            <a:avLst/>
          </a:prstGeom>
          <a:ln w="50800">
            <a:solidFill>
              <a:srgbClr val="183F5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0986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cdda77adeeea1c750d47fbf71d91e75dca43ea9"/>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BA-Grau1">
      <a:srgbClr val="CCD2DA"/>
    </a:custClr>
    <a:custClr name="BA-Grau2">
      <a:srgbClr val="B3BCC8"/>
    </a:custClr>
    <a:custClr name="BA-Grau3">
      <a:srgbClr val="9A9BB6"/>
    </a:custClr>
    <a:custClr name="BA-Grau4">
      <a:srgbClr val="819092"/>
    </a:custClr>
    <a:custClr name="BA-Grau5">
      <a:srgbClr val="687A92"/>
    </a:custClr>
    <a:custClr name="BA-Grau6">
      <a:srgbClr val="4B5669"/>
    </a:custClr>
    <a:custClr name="BA-IPC">
      <a:srgbClr val="4F7591"/>
    </a:custClr>
    <a:custClr name="BA-IO">
      <a:srgbClr val="FECD1A"/>
    </a:custClr>
    <a:custClr name="BA-Motion">
      <a:srgbClr val="D77F02"/>
    </a:custClr>
    <a:custClr name="BA-Automation">
      <a:srgbClr val="689556"/>
    </a:custClr>
    <a:custClr name="BA-Blau1">
      <a:srgbClr val="B5D4EC"/>
    </a:custClr>
    <a:custClr name="BA-Blau2">
      <a:srgbClr val="8BBBE1"/>
    </a:custClr>
    <a:custClr name="BA-Blau3">
      <a:srgbClr val="3D8ECD"/>
    </a:custClr>
    <a:custClr name="BA-Blau4">
      <a:srgbClr val="2D76AD"/>
    </a:custClr>
    <a:custClr name="BA-Blau5">
      <a:srgbClr val="215983"/>
    </a:custClr>
    <a:custClr name="BA-Blau6">
      <a:srgbClr val="183F5C"/>
    </a:custClr>
    <a:custClr name="BA-Weis">
      <a:srgbClr val="FFFFFF"/>
    </a:custClr>
    <a:custClr name="BA-Schwarz">
      <a:srgbClr val="000000"/>
    </a:custClr>
    <a:custClr name="BA-Rot">
      <a:srgbClr val="EF0000"/>
    </a:custClr>
  </a:custClrLst>
  <a:extLst>
    <a:ext uri="{05A4C25C-085E-4340-85A3-A5531E510DB2}">
      <thm15:themeFamily xmlns:thm15="http://schemas.microsoft.com/office/thememl/2012/main" name="Beckhoff_Slide_Master_16x9.potx" id="{7DA8C938-94A4-4ED9-9170-FF9F350B6F48}" vid="{113A76D7-6F42-4C75-8ED6-5F7D8A8EA0FA}"/>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Beckhoff_Farben_Slide_Master_16x9</Template>
  <TotalTime>0</TotalTime>
  <Words>2215</Words>
  <Application>Microsoft Office PowerPoint</Application>
  <PresentationFormat>Breitbild</PresentationFormat>
  <Paragraphs>747</Paragraphs>
  <Slides>82</Slides>
  <Notes>82</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82</vt:i4>
      </vt:variant>
    </vt:vector>
  </HeadingPairs>
  <TitlesOfParts>
    <vt:vector size="87" baseType="lpstr">
      <vt:lpstr>Arial</vt:lpstr>
      <vt:lpstr>Calibri</vt:lpstr>
      <vt:lpstr>Symbol</vt:lpstr>
      <vt:lpstr>Wingdings</vt:lpstr>
      <vt:lpstr>Beckhoff Slide Master</vt:lpstr>
      <vt:lpstr>New Automation Technology Beckhoff Automation</vt:lpstr>
      <vt:lpstr>XTS Training</vt:lpstr>
      <vt:lpstr>XTS – TcIoXtsProcessingUnit (XPU)</vt:lpstr>
      <vt:lpstr>Agenda | XTS- TcIoXtsProcessingUnit (XPU)</vt:lpstr>
      <vt:lpstr>XPU Introduction</vt:lpstr>
      <vt:lpstr>XPU Introduction</vt:lpstr>
      <vt:lpstr>XPU Introduction</vt:lpstr>
      <vt:lpstr>Agenda | XTS- TcIoXtsProcessingUnit (XPU)</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XTS Configuration Process...</vt:lpstr>
      <vt:lpstr>Agenda | XTS- TcIoXtsProcessingUnit (XPU)</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XPU - Deep Dive</vt:lpstr>
      <vt:lpstr>Agenda | XTS- TcIoXtsProcessingUnit (XPU)</vt:lpstr>
      <vt:lpstr>XTS Viewer</vt:lpstr>
      <vt:lpstr>XTS Viewer</vt:lpstr>
      <vt:lpstr>XTS Viewer</vt:lpstr>
      <vt:lpstr>XTS Viewer</vt:lpstr>
      <vt:lpstr>XTS Viewer</vt:lpstr>
      <vt:lpstr>Agenda | XTS- TcIoXtsProcessingUnit (XPU)</vt:lpstr>
      <vt:lpstr>Mover 1</vt:lpstr>
      <vt:lpstr>Mover 1</vt:lpstr>
      <vt:lpstr>Mover 1</vt:lpstr>
      <vt:lpstr>Mover 1</vt:lpstr>
      <vt:lpstr>Mover 1</vt:lpstr>
      <vt:lpstr>Mover 1</vt:lpstr>
      <vt:lpstr>Mover 1</vt:lpstr>
      <vt:lpstr>Mover 1</vt:lpstr>
      <vt:lpstr>Mover 1</vt:lpstr>
      <vt:lpstr>Agenda | XTS- TcIoXtsProcessingUnit (XPU)</vt:lpstr>
      <vt:lpstr>Simulation Mode</vt:lpstr>
      <vt:lpstr>Simulation Mode</vt:lpstr>
      <vt:lpstr>Simulation Mode</vt:lpstr>
      <vt:lpstr>XTS | New Freedom in Machine Building</vt:lpstr>
      <vt:lpstr>Training material</vt:lpstr>
      <vt:lpstr>PowerPoint-Präsentation</vt:lpstr>
      <vt:lpstr>PowerPoint-Präsentation</vt:lpstr>
    </vt:vector>
  </TitlesOfParts>
  <Company>Beckhoff Automation GmbH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Automation Technology Beckhoff Automation</dc:title>
  <dc:creator>Jürgen Fenske</dc:creator>
  <cp:lastModifiedBy>Jürgen Fenske</cp:lastModifiedBy>
  <cp:revision>87</cp:revision>
  <cp:lastPrinted>2016-06-28T12:26:43Z</cp:lastPrinted>
  <dcterms:created xsi:type="dcterms:W3CDTF">2021-02-24T09:05:04Z</dcterms:created>
  <dcterms:modified xsi:type="dcterms:W3CDTF">2021-03-04T10:12:07Z</dcterms:modified>
</cp:coreProperties>
</file>